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655" r:id="rId2"/>
    <p:sldId id="740" r:id="rId3"/>
    <p:sldId id="789" r:id="rId4"/>
    <p:sldId id="790" r:id="rId5"/>
    <p:sldId id="791" r:id="rId6"/>
    <p:sldId id="792" r:id="rId7"/>
    <p:sldId id="793" r:id="rId8"/>
    <p:sldId id="794" r:id="rId9"/>
    <p:sldId id="795" r:id="rId10"/>
    <p:sldId id="796" r:id="rId11"/>
    <p:sldId id="797" r:id="rId12"/>
    <p:sldId id="798" r:id="rId13"/>
    <p:sldId id="799" r:id="rId14"/>
    <p:sldId id="800" r:id="rId15"/>
    <p:sldId id="801" r:id="rId16"/>
    <p:sldId id="802" r:id="rId17"/>
    <p:sldId id="803" r:id="rId18"/>
    <p:sldId id="804" r:id="rId19"/>
    <p:sldId id="805" r:id="rId20"/>
    <p:sldId id="806" r:id="rId21"/>
    <p:sldId id="807" r:id="rId22"/>
    <p:sldId id="808" r:id="rId23"/>
    <p:sldId id="809" r:id="rId24"/>
    <p:sldId id="810" r:id="rId25"/>
    <p:sldId id="811" r:id="rId26"/>
    <p:sldId id="812" r:id="rId27"/>
    <p:sldId id="813" r:id="rId28"/>
    <p:sldId id="814" r:id="rId29"/>
    <p:sldId id="815" r:id="rId30"/>
    <p:sldId id="816" r:id="rId31"/>
    <p:sldId id="817" r:id="rId32"/>
    <p:sldId id="818" r:id="rId33"/>
    <p:sldId id="819" r:id="rId34"/>
    <p:sldId id="747" r:id="rId35"/>
  </p:sldIdLst>
  <p:sldSz cx="9144000" cy="5143500" type="screen16x9"/>
  <p:notesSz cx="6858000" cy="9945688"/>
  <p:defaultTextStyle>
    <a:defPPr>
      <a:defRPr lang="en-AU"/>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6600"/>
    <a:srgbClr val="E15905"/>
    <a:srgbClr val="FFCC99"/>
    <a:srgbClr val="FFFFCC"/>
    <a:srgbClr val="FFCC66"/>
    <a:srgbClr val="CCECFF"/>
    <a:srgbClr val="02224B"/>
    <a:srgbClr val="FFCC00"/>
    <a:srgbClr val="FE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9864" autoAdjust="0"/>
    <p:restoredTop sz="90888" autoAdjust="0"/>
  </p:normalViewPr>
  <p:slideViewPr>
    <p:cSldViewPr>
      <p:cViewPr varScale="1">
        <p:scale>
          <a:sx n="99" d="100"/>
          <a:sy n="99" d="100"/>
        </p:scale>
        <p:origin x="84" y="516"/>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71800" cy="495301"/>
          </a:xfrm>
          <a:prstGeom prst="rect">
            <a:avLst/>
          </a:prstGeom>
        </p:spPr>
        <p:txBody>
          <a:bodyPr vert="horz" lIns="91089" tIns="45546" rIns="91089" bIns="45546"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6" y="1"/>
            <a:ext cx="2971800" cy="495301"/>
          </a:xfrm>
          <a:prstGeom prst="rect">
            <a:avLst/>
          </a:prstGeom>
        </p:spPr>
        <p:txBody>
          <a:bodyPr vert="horz" lIns="91089" tIns="45546" rIns="91089" bIns="45546" rtlCol="0"/>
          <a:lstStyle>
            <a:lvl1pPr algn="r">
              <a:defRPr sz="1200"/>
            </a:lvl1pPr>
          </a:lstStyle>
          <a:p>
            <a:pPr>
              <a:defRPr/>
            </a:pPr>
            <a:fld id="{41484336-EF3E-4077-9865-60227939661C}" type="datetimeFigureOut">
              <a:rPr lang="en-US"/>
              <a:pPr>
                <a:defRPr/>
              </a:pPr>
              <a:t>8/19/2019</a:t>
            </a:fld>
            <a:endParaRPr lang="en-US" dirty="0"/>
          </a:p>
        </p:txBody>
      </p:sp>
      <p:sp>
        <p:nvSpPr>
          <p:cNvPr id="4" name="Footer Placeholder 3"/>
          <p:cNvSpPr>
            <a:spLocks noGrp="1"/>
          </p:cNvSpPr>
          <p:nvPr>
            <p:ph type="ftr" sz="quarter" idx="2"/>
          </p:nvPr>
        </p:nvSpPr>
        <p:spPr>
          <a:xfrm>
            <a:off x="3" y="9448799"/>
            <a:ext cx="2971800" cy="495301"/>
          </a:xfrm>
          <a:prstGeom prst="rect">
            <a:avLst/>
          </a:prstGeom>
        </p:spPr>
        <p:txBody>
          <a:bodyPr vert="horz" lIns="91089" tIns="45546" rIns="91089" bIns="45546"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6" y="9448799"/>
            <a:ext cx="2971800" cy="495301"/>
          </a:xfrm>
          <a:prstGeom prst="rect">
            <a:avLst/>
          </a:prstGeom>
        </p:spPr>
        <p:txBody>
          <a:bodyPr vert="horz" lIns="91089" tIns="45546" rIns="91089" bIns="45546" rtlCol="0" anchor="b"/>
          <a:lstStyle>
            <a:lvl1pPr algn="r">
              <a:defRPr sz="1200"/>
            </a:lvl1pPr>
          </a:lstStyle>
          <a:p>
            <a:pPr>
              <a:defRPr/>
            </a:pPr>
            <a:fld id="{3EBCFDCB-68EC-4F5F-8583-A22F50BE789B}" type="slidenum">
              <a:rPr lang="en-US"/>
              <a:pPr>
                <a:defRPr/>
              </a:pPr>
              <a:t>‹#›</a:t>
            </a:fld>
            <a:endParaRPr lang="en-US" dirty="0"/>
          </a:p>
        </p:txBody>
      </p:sp>
    </p:spTree>
    <p:extLst>
      <p:ext uri="{BB962C8B-B14F-4D97-AF65-F5344CB8AC3E}">
        <p14:creationId xmlns:p14="http://schemas.microsoft.com/office/powerpoint/2010/main" val="3909113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
            <a:ext cx="2971800" cy="495301"/>
          </a:xfrm>
          <a:prstGeom prst="rect">
            <a:avLst/>
          </a:prstGeom>
          <a:noFill/>
          <a:ln w="9525">
            <a:noFill/>
            <a:miter lim="800000"/>
            <a:headEnd/>
            <a:tailEnd/>
          </a:ln>
          <a:effectLst/>
        </p:spPr>
        <p:txBody>
          <a:bodyPr vert="horz" wrap="square" lIns="91089" tIns="45546" rIns="91089" bIns="45546" numCol="1" anchor="t" anchorCtr="0" compatLnSpc="1">
            <a:prstTxWarp prst="textNoShape">
              <a:avLst/>
            </a:prstTxWarp>
          </a:bodyPr>
          <a:lstStyle>
            <a:lvl1pPr>
              <a:defRPr sz="1200"/>
            </a:lvl1pPr>
          </a:lstStyle>
          <a:p>
            <a:pPr>
              <a:defRPr/>
            </a:pPr>
            <a:endParaRPr lang="en-AU" dirty="0"/>
          </a:p>
        </p:txBody>
      </p:sp>
      <p:sp>
        <p:nvSpPr>
          <p:cNvPr id="3075" name="Rectangle 3"/>
          <p:cNvSpPr>
            <a:spLocks noGrp="1" noChangeArrowheads="1"/>
          </p:cNvSpPr>
          <p:nvPr>
            <p:ph type="dt" idx="1"/>
          </p:nvPr>
        </p:nvSpPr>
        <p:spPr bwMode="auto">
          <a:xfrm>
            <a:off x="3886200" y="1"/>
            <a:ext cx="2971800" cy="495301"/>
          </a:xfrm>
          <a:prstGeom prst="rect">
            <a:avLst/>
          </a:prstGeom>
          <a:noFill/>
          <a:ln w="9525">
            <a:noFill/>
            <a:miter lim="800000"/>
            <a:headEnd/>
            <a:tailEnd/>
          </a:ln>
          <a:effectLst/>
        </p:spPr>
        <p:txBody>
          <a:bodyPr vert="horz" wrap="square" lIns="91089" tIns="45546" rIns="91089" bIns="45546" numCol="1" anchor="t" anchorCtr="0" compatLnSpc="1">
            <a:prstTxWarp prst="textNoShape">
              <a:avLst/>
            </a:prstTxWarp>
          </a:bodyPr>
          <a:lstStyle>
            <a:lvl1pPr algn="r">
              <a:defRPr sz="1200"/>
            </a:lvl1pPr>
          </a:lstStyle>
          <a:p>
            <a:pPr>
              <a:defRPr/>
            </a:pPr>
            <a:endParaRPr lang="en-AU" dirty="0"/>
          </a:p>
        </p:txBody>
      </p:sp>
      <p:sp>
        <p:nvSpPr>
          <p:cNvPr id="45060" name="Rectangle 4"/>
          <p:cNvSpPr>
            <a:spLocks noGrp="1" noRot="1" noChangeAspect="1" noChangeArrowheads="1" noTextEdit="1"/>
          </p:cNvSpPr>
          <p:nvPr>
            <p:ph type="sldImg" idx="2"/>
          </p:nvPr>
        </p:nvSpPr>
        <p:spPr bwMode="auto">
          <a:xfrm>
            <a:off x="114300" y="746125"/>
            <a:ext cx="662940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2" y="4722817"/>
            <a:ext cx="5029200" cy="4476749"/>
          </a:xfrm>
          <a:prstGeom prst="rect">
            <a:avLst/>
          </a:prstGeom>
          <a:noFill/>
          <a:ln w="9525">
            <a:noFill/>
            <a:miter lim="800000"/>
            <a:headEnd/>
            <a:tailEnd/>
          </a:ln>
          <a:effectLst/>
        </p:spPr>
        <p:txBody>
          <a:bodyPr vert="horz" wrap="square" lIns="91089" tIns="45546" rIns="91089" bIns="45546"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3" y="9450387"/>
            <a:ext cx="2971800" cy="495301"/>
          </a:xfrm>
          <a:prstGeom prst="rect">
            <a:avLst/>
          </a:prstGeom>
          <a:noFill/>
          <a:ln w="9525">
            <a:noFill/>
            <a:miter lim="800000"/>
            <a:headEnd/>
            <a:tailEnd/>
          </a:ln>
          <a:effectLst/>
        </p:spPr>
        <p:txBody>
          <a:bodyPr vert="horz" wrap="square" lIns="91089" tIns="45546" rIns="91089" bIns="45546" numCol="1" anchor="b" anchorCtr="0" compatLnSpc="1">
            <a:prstTxWarp prst="textNoShape">
              <a:avLst/>
            </a:prstTxWarp>
          </a:bodyPr>
          <a:lstStyle>
            <a:lvl1pPr>
              <a:defRPr sz="1200"/>
            </a:lvl1pPr>
          </a:lstStyle>
          <a:p>
            <a:pPr>
              <a:defRPr/>
            </a:pPr>
            <a:endParaRPr lang="en-AU" dirty="0"/>
          </a:p>
        </p:txBody>
      </p:sp>
      <p:sp>
        <p:nvSpPr>
          <p:cNvPr id="3079" name="Rectangle 7"/>
          <p:cNvSpPr>
            <a:spLocks noGrp="1" noChangeArrowheads="1"/>
          </p:cNvSpPr>
          <p:nvPr>
            <p:ph type="sldNum" sz="quarter" idx="5"/>
          </p:nvPr>
        </p:nvSpPr>
        <p:spPr bwMode="auto">
          <a:xfrm>
            <a:off x="3886200" y="9450387"/>
            <a:ext cx="2971800" cy="495301"/>
          </a:xfrm>
          <a:prstGeom prst="rect">
            <a:avLst/>
          </a:prstGeom>
          <a:noFill/>
          <a:ln w="9525">
            <a:noFill/>
            <a:miter lim="800000"/>
            <a:headEnd/>
            <a:tailEnd/>
          </a:ln>
          <a:effectLst/>
        </p:spPr>
        <p:txBody>
          <a:bodyPr vert="horz" wrap="square" lIns="91089" tIns="45546" rIns="91089" bIns="45546" numCol="1" anchor="b" anchorCtr="0" compatLnSpc="1">
            <a:prstTxWarp prst="textNoShape">
              <a:avLst/>
            </a:prstTxWarp>
          </a:bodyPr>
          <a:lstStyle>
            <a:lvl1pPr algn="r">
              <a:defRPr sz="1200"/>
            </a:lvl1pPr>
          </a:lstStyle>
          <a:p>
            <a:pPr>
              <a:defRPr/>
            </a:pPr>
            <a:fld id="{39B0C109-51C3-4A06-9945-EDAF71B4BAED}" type="slidenum">
              <a:rPr lang="en-AU"/>
              <a:pPr>
                <a:defRPr/>
              </a:pPr>
              <a:t>‹#›</a:t>
            </a:fld>
            <a:endParaRPr lang="en-AU" dirty="0"/>
          </a:p>
        </p:txBody>
      </p:sp>
    </p:spTree>
    <p:extLst>
      <p:ext uri="{BB962C8B-B14F-4D97-AF65-F5344CB8AC3E}">
        <p14:creationId xmlns:p14="http://schemas.microsoft.com/office/powerpoint/2010/main" val="256772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a:t>
            </a:fld>
            <a:endParaRPr lang="en-AU" dirty="0"/>
          </a:p>
        </p:txBody>
      </p:sp>
    </p:spTree>
    <p:extLst>
      <p:ext uri="{BB962C8B-B14F-4D97-AF65-F5344CB8AC3E}">
        <p14:creationId xmlns:p14="http://schemas.microsoft.com/office/powerpoint/2010/main" val="2920535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11</a:t>
            </a:fld>
            <a:endParaRPr lang="en-AU" dirty="0"/>
          </a:p>
        </p:txBody>
      </p:sp>
    </p:spTree>
    <p:extLst>
      <p:ext uri="{BB962C8B-B14F-4D97-AF65-F5344CB8AC3E}">
        <p14:creationId xmlns:p14="http://schemas.microsoft.com/office/powerpoint/2010/main" val="2328913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12</a:t>
            </a:fld>
            <a:endParaRPr lang="en-AU" dirty="0"/>
          </a:p>
        </p:txBody>
      </p:sp>
    </p:spTree>
    <p:extLst>
      <p:ext uri="{BB962C8B-B14F-4D97-AF65-F5344CB8AC3E}">
        <p14:creationId xmlns:p14="http://schemas.microsoft.com/office/powerpoint/2010/main" val="393176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13</a:t>
            </a:fld>
            <a:endParaRPr lang="en-AU" dirty="0"/>
          </a:p>
        </p:txBody>
      </p:sp>
    </p:spTree>
    <p:extLst>
      <p:ext uri="{BB962C8B-B14F-4D97-AF65-F5344CB8AC3E}">
        <p14:creationId xmlns:p14="http://schemas.microsoft.com/office/powerpoint/2010/main" val="4273654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14</a:t>
            </a:fld>
            <a:endParaRPr lang="en-AU" dirty="0"/>
          </a:p>
        </p:txBody>
      </p:sp>
    </p:spTree>
    <p:extLst>
      <p:ext uri="{BB962C8B-B14F-4D97-AF65-F5344CB8AC3E}">
        <p14:creationId xmlns:p14="http://schemas.microsoft.com/office/powerpoint/2010/main" val="1187671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15</a:t>
            </a:fld>
            <a:endParaRPr lang="en-AU" dirty="0"/>
          </a:p>
        </p:txBody>
      </p:sp>
    </p:spTree>
    <p:extLst>
      <p:ext uri="{BB962C8B-B14F-4D97-AF65-F5344CB8AC3E}">
        <p14:creationId xmlns:p14="http://schemas.microsoft.com/office/powerpoint/2010/main" val="1667807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16</a:t>
            </a:fld>
            <a:endParaRPr lang="en-AU" dirty="0"/>
          </a:p>
        </p:txBody>
      </p:sp>
    </p:spTree>
    <p:extLst>
      <p:ext uri="{BB962C8B-B14F-4D97-AF65-F5344CB8AC3E}">
        <p14:creationId xmlns:p14="http://schemas.microsoft.com/office/powerpoint/2010/main" val="530395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17</a:t>
            </a:fld>
            <a:endParaRPr lang="en-AU" dirty="0"/>
          </a:p>
        </p:txBody>
      </p:sp>
    </p:spTree>
    <p:extLst>
      <p:ext uri="{BB962C8B-B14F-4D97-AF65-F5344CB8AC3E}">
        <p14:creationId xmlns:p14="http://schemas.microsoft.com/office/powerpoint/2010/main" val="4249637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18</a:t>
            </a:fld>
            <a:endParaRPr lang="en-AU" dirty="0"/>
          </a:p>
        </p:txBody>
      </p:sp>
    </p:spTree>
    <p:extLst>
      <p:ext uri="{BB962C8B-B14F-4D97-AF65-F5344CB8AC3E}">
        <p14:creationId xmlns:p14="http://schemas.microsoft.com/office/powerpoint/2010/main" val="1243314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19</a:t>
            </a:fld>
            <a:endParaRPr lang="en-AU" dirty="0"/>
          </a:p>
        </p:txBody>
      </p:sp>
    </p:spTree>
    <p:extLst>
      <p:ext uri="{BB962C8B-B14F-4D97-AF65-F5344CB8AC3E}">
        <p14:creationId xmlns:p14="http://schemas.microsoft.com/office/powerpoint/2010/main" val="3934015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20</a:t>
            </a:fld>
            <a:endParaRPr lang="en-AU" dirty="0"/>
          </a:p>
        </p:txBody>
      </p:sp>
    </p:spTree>
    <p:extLst>
      <p:ext uri="{BB962C8B-B14F-4D97-AF65-F5344CB8AC3E}">
        <p14:creationId xmlns:p14="http://schemas.microsoft.com/office/powerpoint/2010/main" val="3205028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3</a:t>
            </a:fld>
            <a:endParaRPr lang="en-AU" dirty="0"/>
          </a:p>
        </p:txBody>
      </p:sp>
    </p:spTree>
    <p:extLst>
      <p:ext uri="{BB962C8B-B14F-4D97-AF65-F5344CB8AC3E}">
        <p14:creationId xmlns:p14="http://schemas.microsoft.com/office/powerpoint/2010/main" val="4098283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21</a:t>
            </a:fld>
            <a:endParaRPr lang="en-AU" dirty="0"/>
          </a:p>
        </p:txBody>
      </p:sp>
    </p:spTree>
    <p:extLst>
      <p:ext uri="{BB962C8B-B14F-4D97-AF65-F5344CB8AC3E}">
        <p14:creationId xmlns:p14="http://schemas.microsoft.com/office/powerpoint/2010/main" val="925395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22</a:t>
            </a:fld>
            <a:endParaRPr lang="en-AU" dirty="0"/>
          </a:p>
        </p:txBody>
      </p:sp>
    </p:spTree>
    <p:extLst>
      <p:ext uri="{BB962C8B-B14F-4D97-AF65-F5344CB8AC3E}">
        <p14:creationId xmlns:p14="http://schemas.microsoft.com/office/powerpoint/2010/main" val="36458027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23</a:t>
            </a:fld>
            <a:endParaRPr lang="en-AU" dirty="0"/>
          </a:p>
        </p:txBody>
      </p:sp>
    </p:spTree>
    <p:extLst>
      <p:ext uri="{BB962C8B-B14F-4D97-AF65-F5344CB8AC3E}">
        <p14:creationId xmlns:p14="http://schemas.microsoft.com/office/powerpoint/2010/main" val="1070203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24</a:t>
            </a:fld>
            <a:endParaRPr lang="en-AU" dirty="0"/>
          </a:p>
        </p:txBody>
      </p:sp>
    </p:spTree>
    <p:extLst>
      <p:ext uri="{BB962C8B-B14F-4D97-AF65-F5344CB8AC3E}">
        <p14:creationId xmlns:p14="http://schemas.microsoft.com/office/powerpoint/2010/main" val="28494084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25</a:t>
            </a:fld>
            <a:endParaRPr lang="en-AU" dirty="0"/>
          </a:p>
        </p:txBody>
      </p:sp>
    </p:spTree>
    <p:extLst>
      <p:ext uri="{BB962C8B-B14F-4D97-AF65-F5344CB8AC3E}">
        <p14:creationId xmlns:p14="http://schemas.microsoft.com/office/powerpoint/2010/main" val="39176929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26</a:t>
            </a:fld>
            <a:endParaRPr lang="en-AU" dirty="0"/>
          </a:p>
        </p:txBody>
      </p:sp>
    </p:spTree>
    <p:extLst>
      <p:ext uri="{BB962C8B-B14F-4D97-AF65-F5344CB8AC3E}">
        <p14:creationId xmlns:p14="http://schemas.microsoft.com/office/powerpoint/2010/main" val="8475301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27</a:t>
            </a:fld>
            <a:endParaRPr lang="en-AU" dirty="0"/>
          </a:p>
        </p:txBody>
      </p:sp>
    </p:spTree>
    <p:extLst>
      <p:ext uri="{BB962C8B-B14F-4D97-AF65-F5344CB8AC3E}">
        <p14:creationId xmlns:p14="http://schemas.microsoft.com/office/powerpoint/2010/main" val="41736771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28</a:t>
            </a:fld>
            <a:endParaRPr lang="en-AU" dirty="0"/>
          </a:p>
        </p:txBody>
      </p:sp>
    </p:spTree>
    <p:extLst>
      <p:ext uri="{BB962C8B-B14F-4D97-AF65-F5344CB8AC3E}">
        <p14:creationId xmlns:p14="http://schemas.microsoft.com/office/powerpoint/2010/main" val="37891510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29</a:t>
            </a:fld>
            <a:endParaRPr lang="en-AU" dirty="0"/>
          </a:p>
        </p:txBody>
      </p:sp>
    </p:spTree>
    <p:extLst>
      <p:ext uri="{BB962C8B-B14F-4D97-AF65-F5344CB8AC3E}">
        <p14:creationId xmlns:p14="http://schemas.microsoft.com/office/powerpoint/2010/main" val="32924602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30</a:t>
            </a:fld>
            <a:endParaRPr lang="en-AU" dirty="0"/>
          </a:p>
        </p:txBody>
      </p:sp>
    </p:spTree>
    <p:extLst>
      <p:ext uri="{BB962C8B-B14F-4D97-AF65-F5344CB8AC3E}">
        <p14:creationId xmlns:p14="http://schemas.microsoft.com/office/powerpoint/2010/main" val="1128834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4</a:t>
            </a:fld>
            <a:endParaRPr lang="en-AU" dirty="0"/>
          </a:p>
        </p:txBody>
      </p:sp>
    </p:spTree>
    <p:extLst>
      <p:ext uri="{BB962C8B-B14F-4D97-AF65-F5344CB8AC3E}">
        <p14:creationId xmlns:p14="http://schemas.microsoft.com/office/powerpoint/2010/main" val="40703648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31</a:t>
            </a:fld>
            <a:endParaRPr lang="en-AU" dirty="0"/>
          </a:p>
        </p:txBody>
      </p:sp>
    </p:spTree>
    <p:extLst>
      <p:ext uri="{BB962C8B-B14F-4D97-AF65-F5344CB8AC3E}">
        <p14:creationId xmlns:p14="http://schemas.microsoft.com/office/powerpoint/2010/main" val="24700225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32</a:t>
            </a:fld>
            <a:endParaRPr lang="en-AU" dirty="0"/>
          </a:p>
        </p:txBody>
      </p:sp>
    </p:spTree>
    <p:extLst>
      <p:ext uri="{BB962C8B-B14F-4D97-AF65-F5344CB8AC3E}">
        <p14:creationId xmlns:p14="http://schemas.microsoft.com/office/powerpoint/2010/main" val="33723088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33</a:t>
            </a:fld>
            <a:endParaRPr lang="en-AU" dirty="0"/>
          </a:p>
        </p:txBody>
      </p:sp>
    </p:spTree>
    <p:extLst>
      <p:ext uri="{BB962C8B-B14F-4D97-AF65-F5344CB8AC3E}">
        <p14:creationId xmlns:p14="http://schemas.microsoft.com/office/powerpoint/2010/main" val="38494810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34</a:t>
            </a:fld>
            <a:endParaRPr lang="en-AU" dirty="0"/>
          </a:p>
        </p:txBody>
      </p:sp>
    </p:spTree>
    <p:extLst>
      <p:ext uri="{BB962C8B-B14F-4D97-AF65-F5344CB8AC3E}">
        <p14:creationId xmlns:p14="http://schemas.microsoft.com/office/powerpoint/2010/main" val="1621862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5</a:t>
            </a:fld>
            <a:endParaRPr lang="en-AU" dirty="0"/>
          </a:p>
        </p:txBody>
      </p:sp>
    </p:spTree>
    <p:extLst>
      <p:ext uri="{BB962C8B-B14F-4D97-AF65-F5344CB8AC3E}">
        <p14:creationId xmlns:p14="http://schemas.microsoft.com/office/powerpoint/2010/main" val="3918240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6</a:t>
            </a:fld>
            <a:endParaRPr lang="en-AU" dirty="0"/>
          </a:p>
        </p:txBody>
      </p:sp>
    </p:spTree>
    <p:extLst>
      <p:ext uri="{BB962C8B-B14F-4D97-AF65-F5344CB8AC3E}">
        <p14:creationId xmlns:p14="http://schemas.microsoft.com/office/powerpoint/2010/main" val="4275516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7</a:t>
            </a:fld>
            <a:endParaRPr lang="en-AU" dirty="0"/>
          </a:p>
        </p:txBody>
      </p:sp>
    </p:spTree>
    <p:extLst>
      <p:ext uri="{BB962C8B-B14F-4D97-AF65-F5344CB8AC3E}">
        <p14:creationId xmlns:p14="http://schemas.microsoft.com/office/powerpoint/2010/main" val="3626828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8</a:t>
            </a:fld>
            <a:endParaRPr lang="en-AU" dirty="0"/>
          </a:p>
        </p:txBody>
      </p:sp>
    </p:spTree>
    <p:extLst>
      <p:ext uri="{BB962C8B-B14F-4D97-AF65-F5344CB8AC3E}">
        <p14:creationId xmlns:p14="http://schemas.microsoft.com/office/powerpoint/2010/main" val="1614264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9</a:t>
            </a:fld>
            <a:endParaRPr lang="en-AU" dirty="0"/>
          </a:p>
        </p:txBody>
      </p:sp>
    </p:spTree>
    <p:extLst>
      <p:ext uri="{BB962C8B-B14F-4D97-AF65-F5344CB8AC3E}">
        <p14:creationId xmlns:p14="http://schemas.microsoft.com/office/powerpoint/2010/main" val="4275110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39B0C109-51C3-4A06-9945-EDAF71B4BAED}" type="slidenum">
              <a:rPr lang="en-AU" smtClean="0"/>
              <a:pPr>
                <a:defRPr/>
              </a:pPr>
              <a:t>10</a:t>
            </a:fld>
            <a:endParaRPr lang="en-AU" dirty="0"/>
          </a:p>
        </p:txBody>
      </p:sp>
    </p:spTree>
    <p:extLst>
      <p:ext uri="{BB962C8B-B14F-4D97-AF65-F5344CB8AC3E}">
        <p14:creationId xmlns:p14="http://schemas.microsoft.com/office/powerpoint/2010/main" val="628461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AU"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3"/>
          <p:cNvSpPr>
            <a:spLocks noGrp="1" noChangeArrowheads="1"/>
          </p:cNvSpPr>
          <p:nvPr>
            <p:ph type="ftr" sz="quarter" idx="10"/>
          </p:nvPr>
        </p:nvSpPr>
        <p:spPr>
          <a:xfrm>
            <a:off x="685800" y="4739878"/>
            <a:ext cx="7315200" cy="261938"/>
          </a:xfrm>
        </p:spPr>
        <p:txBody>
          <a:bodyPr/>
          <a:lstStyle>
            <a:lvl1pPr algn="r">
              <a:defRPr/>
            </a:lvl1pPr>
          </a:lstStyle>
          <a:p>
            <a:pPr>
              <a:defRPr/>
            </a:pPr>
            <a:r>
              <a:rPr lang="en-AU"/>
              <a:t>CSFER from a Business Viewpoint</a:t>
            </a:r>
            <a:endParaRPr lang="en-AU" dirty="0"/>
          </a:p>
        </p:txBody>
      </p:sp>
      <p:sp>
        <p:nvSpPr>
          <p:cNvPr id="5" name="Rectangle 4"/>
          <p:cNvSpPr>
            <a:spLocks noGrp="1" noChangeArrowheads="1"/>
          </p:cNvSpPr>
          <p:nvPr>
            <p:ph type="sldNum" sz="quarter" idx="11"/>
          </p:nvPr>
        </p:nvSpPr>
        <p:spPr/>
        <p:txBody>
          <a:bodyPr/>
          <a:lstStyle>
            <a:lvl1pPr>
              <a:defRPr/>
            </a:lvl1pPr>
          </a:lstStyle>
          <a:p>
            <a:pPr>
              <a:defRPr/>
            </a:pPr>
            <a:fld id="{36894437-142D-4FC5-B8E9-7F46DE270E11}" type="slidenum">
              <a:rPr lang="en-AU"/>
              <a:pPr>
                <a:defRPr/>
              </a:pPr>
              <a:t>‹#›</a:t>
            </a:fld>
            <a:endParaRPr lang="en-AU" dirty="0"/>
          </a:p>
        </p:txBody>
      </p:sp>
    </p:spTree>
    <p:extLst>
      <p:ext uri="{BB962C8B-B14F-4D97-AF65-F5344CB8AC3E}">
        <p14:creationId xmlns:p14="http://schemas.microsoft.com/office/powerpoint/2010/main" val="2925666130"/>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3"/>
          <p:cNvSpPr>
            <a:spLocks noGrp="1" noChangeArrowheads="1"/>
          </p:cNvSpPr>
          <p:nvPr>
            <p:ph type="ftr" sz="quarter" idx="10"/>
          </p:nvPr>
        </p:nvSpPr>
        <p:spPr/>
        <p:txBody>
          <a:bodyPr/>
          <a:lstStyle>
            <a:lvl1pPr algn="r">
              <a:defRPr/>
            </a:lvl1pPr>
          </a:lstStyle>
          <a:p>
            <a:pPr>
              <a:defRPr/>
            </a:pPr>
            <a:r>
              <a:rPr lang="en-AU"/>
              <a:t>CSFER from a Business Viewpoint</a:t>
            </a:r>
            <a:endParaRPr lang="en-AU" dirty="0"/>
          </a:p>
        </p:txBody>
      </p:sp>
      <p:sp>
        <p:nvSpPr>
          <p:cNvPr id="5" name="Rectangle 4"/>
          <p:cNvSpPr>
            <a:spLocks noGrp="1" noChangeArrowheads="1"/>
          </p:cNvSpPr>
          <p:nvPr>
            <p:ph type="sldNum" sz="quarter" idx="11"/>
          </p:nvPr>
        </p:nvSpPr>
        <p:spPr/>
        <p:txBody>
          <a:bodyPr/>
          <a:lstStyle>
            <a:lvl1pPr>
              <a:defRPr/>
            </a:lvl1pPr>
          </a:lstStyle>
          <a:p>
            <a:pPr>
              <a:defRPr/>
            </a:pPr>
            <a:fld id="{DD1BF990-2F35-4824-9234-9540C36BC21F}" type="slidenum">
              <a:rPr lang="en-AU"/>
              <a:pPr>
                <a:defRPr/>
              </a:pPr>
              <a:t>‹#›</a:t>
            </a:fld>
            <a:endParaRPr lang="en-AU" dirty="0"/>
          </a:p>
        </p:txBody>
      </p:sp>
    </p:spTree>
    <p:extLst>
      <p:ext uri="{BB962C8B-B14F-4D97-AF65-F5344CB8AC3E}">
        <p14:creationId xmlns:p14="http://schemas.microsoft.com/office/powerpoint/2010/main" val="3985872042"/>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85800" y="457200"/>
            <a:ext cx="5676900" cy="411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3"/>
          <p:cNvSpPr>
            <a:spLocks noGrp="1" noChangeArrowheads="1"/>
          </p:cNvSpPr>
          <p:nvPr>
            <p:ph type="ftr" sz="quarter" idx="10"/>
          </p:nvPr>
        </p:nvSpPr>
        <p:spPr/>
        <p:txBody>
          <a:bodyPr/>
          <a:lstStyle>
            <a:lvl1pPr algn="r">
              <a:defRPr/>
            </a:lvl1pPr>
          </a:lstStyle>
          <a:p>
            <a:pPr>
              <a:defRPr/>
            </a:pPr>
            <a:r>
              <a:rPr lang="en-AU"/>
              <a:t>CSFER from a Business Viewpoint</a:t>
            </a:r>
            <a:endParaRPr lang="en-AU" dirty="0"/>
          </a:p>
        </p:txBody>
      </p:sp>
      <p:sp>
        <p:nvSpPr>
          <p:cNvPr id="5" name="Rectangle 4"/>
          <p:cNvSpPr>
            <a:spLocks noGrp="1" noChangeArrowheads="1"/>
          </p:cNvSpPr>
          <p:nvPr>
            <p:ph type="sldNum" sz="quarter" idx="11"/>
          </p:nvPr>
        </p:nvSpPr>
        <p:spPr/>
        <p:txBody>
          <a:bodyPr/>
          <a:lstStyle>
            <a:lvl1pPr>
              <a:defRPr/>
            </a:lvl1pPr>
          </a:lstStyle>
          <a:p>
            <a:pPr>
              <a:defRPr/>
            </a:pPr>
            <a:fld id="{0F4F2C9A-B289-4ED9-9617-ADF8FB45B7E5}" type="slidenum">
              <a:rPr lang="en-AU"/>
              <a:pPr>
                <a:defRPr/>
              </a:pPr>
              <a:t>‹#›</a:t>
            </a:fld>
            <a:endParaRPr lang="en-AU" dirty="0"/>
          </a:p>
        </p:txBody>
      </p:sp>
    </p:spTree>
    <p:extLst>
      <p:ext uri="{BB962C8B-B14F-4D97-AF65-F5344CB8AC3E}">
        <p14:creationId xmlns:p14="http://schemas.microsoft.com/office/powerpoint/2010/main" val="2646012594"/>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AU"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Rectangle 3"/>
          <p:cNvSpPr>
            <a:spLocks noGrp="1" noChangeArrowheads="1"/>
          </p:cNvSpPr>
          <p:nvPr>
            <p:ph type="ftr" sz="quarter" idx="10"/>
          </p:nvPr>
        </p:nvSpPr>
        <p:spPr>
          <a:xfrm>
            <a:off x="2051050" y="4822031"/>
            <a:ext cx="5949950" cy="234554"/>
          </a:xfrm>
        </p:spPr>
        <p:txBody>
          <a:bodyPr/>
          <a:lstStyle>
            <a:lvl1pPr algn="r">
              <a:defRPr/>
            </a:lvl1pPr>
          </a:lstStyle>
          <a:p>
            <a:pPr>
              <a:defRPr/>
            </a:pPr>
            <a:r>
              <a:rPr lang="en-AU"/>
              <a:t>CSFER from a Business Viewpoint</a:t>
            </a:r>
            <a:endParaRPr lang="en-AU" dirty="0"/>
          </a:p>
        </p:txBody>
      </p:sp>
      <p:sp>
        <p:nvSpPr>
          <p:cNvPr id="5" name="Rectangle 4"/>
          <p:cNvSpPr>
            <a:spLocks noGrp="1" noChangeArrowheads="1"/>
          </p:cNvSpPr>
          <p:nvPr>
            <p:ph type="sldNum" sz="quarter" idx="11"/>
          </p:nvPr>
        </p:nvSpPr>
        <p:spPr>
          <a:xfrm>
            <a:off x="8077200" y="4794647"/>
            <a:ext cx="381000" cy="261938"/>
          </a:xfrm>
        </p:spPr>
        <p:txBody>
          <a:bodyPr/>
          <a:lstStyle>
            <a:lvl1pPr>
              <a:defRPr/>
            </a:lvl1pPr>
          </a:lstStyle>
          <a:p>
            <a:pPr>
              <a:defRPr/>
            </a:pPr>
            <a:fld id="{251BBDD9-D469-4F8F-BF8C-92DD0D738F4E}" type="slidenum">
              <a:rPr lang="en-AU"/>
              <a:pPr>
                <a:defRPr/>
              </a:pPr>
              <a:t>‹#›</a:t>
            </a:fld>
            <a:endParaRPr lang="en-AU" dirty="0"/>
          </a:p>
        </p:txBody>
      </p:sp>
    </p:spTree>
    <p:extLst>
      <p:ext uri="{BB962C8B-B14F-4D97-AF65-F5344CB8AC3E}">
        <p14:creationId xmlns:p14="http://schemas.microsoft.com/office/powerpoint/2010/main" val="3399828232"/>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ftr" sz="quarter" idx="10"/>
          </p:nvPr>
        </p:nvSpPr>
        <p:spPr/>
        <p:txBody>
          <a:bodyPr/>
          <a:lstStyle>
            <a:lvl1pPr algn="r">
              <a:defRPr/>
            </a:lvl1pPr>
          </a:lstStyle>
          <a:p>
            <a:pPr>
              <a:defRPr/>
            </a:pPr>
            <a:r>
              <a:rPr lang="en-AU"/>
              <a:t>CSFER from a Business Viewpoint</a:t>
            </a:r>
            <a:endParaRPr lang="en-AU" dirty="0"/>
          </a:p>
        </p:txBody>
      </p:sp>
      <p:sp>
        <p:nvSpPr>
          <p:cNvPr id="5" name="Rectangle 4"/>
          <p:cNvSpPr>
            <a:spLocks noGrp="1" noChangeArrowheads="1"/>
          </p:cNvSpPr>
          <p:nvPr>
            <p:ph type="sldNum" sz="quarter" idx="11"/>
          </p:nvPr>
        </p:nvSpPr>
        <p:spPr/>
        <p:txBody>
          <a:bodyPr/>
          <a:lstStyle>
            <a:lvl1pPr>
              <a:defRPr/>
            </a:lvl1pPr>
          </a:lstStyle>
          <a:p>
            <a:pPr>
              <a:defRPr/>
            </a:pPr>
            <a:fld id="{199FA840-3AD2-4879-A3F4-9C5EE1525A5D}" type="slidenum">
              <a:rPr lang="en-AU"/>
              <a:pPr>
                <a:defRPr/>
              </a:pPr>
              <a:t>‹#›</a:t>
            </a:fld>
            <a:endParaRPr lang="en-AU" dirty="0"/>
          </a:p>
        </p:txBody>
      </p:sp>
    </p:spTree>
    <p:extLst>
      <p:ext uri="{BB962C8B-B14F-4D97-AF65-F5344CB8AC3E}">
        <p14:creationId xmlns:p14="http://schemas.microsoft.com/office/powerpoint/2010/main" val="2148040075"/>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p:cNvSpPr>
            <a:spLocks noGrp="1" noChangeArrowheads="1"/>
          </p:cNvSpPr>
          <p:nvPr>
            <p:ph type="ftr" sz="quarter" idx="10"/>
          </p:nvPr>
        </p:nvSpPr>
        <p:spPr/>
        <p:txBody>
          <a:bodyPr/>
          <a:lstStyle>
            <a:lvl1pPr algn="r">
              <a:defRPr/>
            </a:lvl1pPr>
          </a:lstStyle>
          <a:p>
            <a:pPr>
              <a:defRPr/>
            </a:pPr>
            <a:r>
              <a:rPr lang="en-AU"/>
              <a:t>CSFER from a Business Viewpoint</a:t>
            </a:r>
            <a:endParaRPr lang="en-AU" dirty="0"/>
          </a:p>
        </p:txBody>
      </p:sp>
      <p:sp>
        <p:nvSpPr>
          <p:cNvPr id="6" name="Rectangle 5"/>
          <p:cNvSpPr>
            <a:spLocks noGrp="1" noChangeArrowheads="1"/>
          </p:cNvSpPr>
          <p:nvPr>
            <p:ph type="sldNum" sz="quarter" idx="11"/>
          </p:nvPr>
        </p:nvSpPr>
        <p:spPr/>
        <p:txBody>
          <a:bodyPr/>
          <a:lstStyle>
            <a:lvl1pPr>
              <a:defRPr/>
            </a:lvl1pPr>
          </a:lstStyle>
          <a:p>
            <a:pPr>
              <a:defRPr/>
            </a:pPr>
            <a:fld id="{3EEA2380-AE18-474E-9C40-9821F13E6B6F}" type="slidenum">
              <a:rPr lang="en-AU"/>
              <a:pPr>
                <a:defRPr/>
              </a:pPr>
              <a:t>‹#›</a:t>
            </a:fld>
            <a:endParaRPr lang="en-AU" dirty="0"/>
          </a:p>
        </p:txBody>
      </p:sp>
    </p:spTree>
    <p:extLst>
      <p:ext uri="{BB962C8B-B14F-4D97-AF65-F5344CB8AC3E}">
        <p14:creationId xmlns:p14="http://schemas.microsoft.com/office/powerpoint/2010/main" val="4078480832"/>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6"/>
          <p:cNvSpPr>
            <a:spLocks noGrp="1" noChangeArrowheads="1"/>
          </p:cNvSpPr>
          <p:nvPr>
            <p:ph type="ftr" sz="quarter" idx="10"/>
          </p:nvPr>
        </p:nvSpPr>
        <p:spPr/>
        <p:txBody>
          <a:bodyPr/>
          <a:lstStyle>
            <a:lvl1pPr algn="r">
              <a:defRPr/>
            </a:lvl1pPr>
          </a:lstStyle>
          <a:p>
            <a:pPr>
              <a:defRPr/>
            </a:pPr>
            <a:r>
              <a:rPr lang="en-AU"/>
              <a:t>CSFER from a Business Viewpoint</a:t>
            </a:r>
            <a:endParaRPr lang="en-AU" dirty="0"/>
          </a:p>
        </p:txBody>
      </p:sp>
      <p:sp>
        <p:nvSpPr>
          <p:cNvPr id="8" name="Rectangle 7"/>
          <p:cNvSpPr>
            <a:spLocks noGrp="1" noChangeArrowheads="1"/>
          </p:cNvSpPr>
          <p:nvPr>
            <p:ph type="sldNum" sz="quarter" idx="11"/>
          </p:nvPr>
        </p:nvSpPr>
        <p:spPr/>
        <p:txBody>
          <a:bodyPr/>
          <a:lstStyle>
            <a:lvl1pPr>
              <a:defRPr/>
            </a:lvl1pPr>
          </a:lstStyle>
          <a:p>
            <a:pPr>
              <a:defRPr/>
            </a:pPr>
            <a:fld id="{75775219-AD4B-439E-8E24-8F4F315FC43B}" type="slidenum">
              <a:rPr lang="en-AU"/>
              <a:pPr>
                <a:defRPr/>
              </a:pPr>
              <a:t>‹#›</a:t>
            </a:fld>
            <a:endParaRPr lang="en-AU" dirty="0"/>
          </a:p>
        </p:txBody>
      </p:sp>
    </p:spTree>
    <p:extLst>
      <p:ext uri="{BB962C8B-B14F-4D97-AF65-F5344CB8AC3E}">
        <p14:creationId xmlns:p14="http://schemas.microsoft.com/office/powerpoint/2010/main" val="3268543035"/>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2"/>
          <p:cNvSpPr>
            <a:spLocks noGrp="1" noChangeArrowheads="1"/>
          </p:cNvSpPr>
          <p:nvPr>
            <p:ph type="ftr" sz="quarter" idx="10"/>
          </p:nvPr>
        </p:nvSpPr>
        <p:spPr/>
        <p:txBody>
          <a:bodyPr/>
          <a:lstStyle>
            <a:lvl1pPr algn="r">
              <a:defRPr/>
            </a:lvl1pPr>
          </a:lstStyle>
          <a:p>
            <a:pPr>
              <a:defRPr/>
            </a:pPr>
            <a:r>
              <a:rPr lang="en-AU"/>
              <a:t>CSFER from a Business Viewpoint</a:t>
            </a:r>
            <a:endParaRPr lang="en-AU" dirty="0"/>
          </a:p>
        </p:txBody>
      </p:sp>
      <p:sp>
        <p:nvSpPr>
          <p:cNvPr id="4" name="Rectangle 3"/>
          <p:cNvSpPr>
            <a:spLocks noGrp="1" noChangeArrowheads="1"/>
          </p:cNvSpPr>
          <p:nvPr>
            <p:ph type="sldNum" sz="quarter" idx="11"/>
          </p:nvPr>
        </p:nvSpPr>
        <p:spPr/>
        <p:txBody>
          <a:bodyPr/>
          <a:lstStyle>
            <a:lvl1pPr>
              <a:defRPr/>
            </a:lvl1pPr>
          </a:lstStyle>
          <a:p>
            <a:pPr>
              <a:defRPr/>
            </a:pPr>
            <a:fld id="{DB3F5E07-FDBB-4831-9B54-4A4428048152}" type="slidenum">
              <a:rPr lang="en-AU"/>
              <a:pPr>
                <a:defRPr/>
              </a:pPr>
              <a:t>‹#›</a:t>
            </a:fld>
            <a:endParaRPr lang="en-AU" dirty="0"/>
          </a:p>
        </p:txBody>
      </p:sp>
    </p:spTree>
    <p:extLst>
      <p:ext uri="{BB962C8B-B14F-4D97-AF65-F5344CB8AC3E}">
        <p14:creationId xmlns:p14="http://schemas.microsoft.com/office/powerpoint/2010/main" val="3594059421"/>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lgn="r">
              <a:defRPr/>
            </a:lvl1pPr>
          </a:lstStyle>
          <a:p>
            <a:pPr>
              <a:defRPr/>
            </a:pPr>
            <a:r>
              <a:rPr lang="en-AU"/>
              <a:t>CSFER from a Business Viewpoint</a:t>
            </a:r>
            <a:endParaRPr lang="en-AU" dirty="0"/>
          </a:p>
        </p:txBody>
      </p:sp>
      <p:sp>
        <p:nvSpPr>
          <p:cNvPr id="3" name="Rectangle 2"/>
          <p:cNvSpPr>
            <a:spLocks noGrp="1" noChangeArrowheads="1"/>
          </p:cNvSpPr>
          <p:nvPr>
            <p:ph type="sldNum" sz="quarter" idx="11"/>
          </p:nvPr>
        </p:nvSpPr>
        <p:spPr/>
        <p:txBody>
          <a:bodyPr/>
          <a:lstStyle>
            <a:lvl1pPr>
              <a:defRPr/>
            </a:lvl1pPr>
          </a:lstStyle>
          <a:p>
            <a:pPr>
              <a:defRPr/>
            </a:pPr>
            <a:fld id="{60AE4076-3EC6-43F3-8095-71BC44870BD5}" type="slidenum">
              <a:rPr lang="en-AU"/>
              <a:pPr>
                <a:defRPr/>
              </a:pPr>
              <a:t>‹#›</a:t>
            </a:fld>
            <a:endParaRPr lang="en-AU" dirty="0"/>
          </a:p>
        </p:txBody>
      </p:sp>
    </p:spTree>
    <p:extLst>
      <p:ext uri="{BB962C8B-B14F-4D97-AF65-F5344CB8AC3E}">
        <p14:creationId xmlns:p14="http://schemas.microsoft.com/office/powerpoint/2010/main" val="1090927815"/>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p:txBody>
          <a:bodyPr/>
          <a:lstStyle>
            <a:lvl1pPr algn="r">
              <a:defRPr/>
            </a:lvl1pPr>
          </a:lstStyle>
          <a:p>
            <a:pPr>
              <a:defRPr/>
            </a:pPr>
            <a:r>
              <a:rPr lang="en-AU"/>
              <a:t>CSFER from a Business Viewpoint</a:t>
            </a:r>
            <a:endParaRPr lang="en-AU" dirty="0"/>
          </a:p>
        </p:txBody>
      </p:sp>
      <p:sp>
        <p:nvSpPr>
          <p:cNvPr id="6" name="Rectangle 5"/>
          <p:cNvSpPr>
            <a:spLocks noGrp="1" noChangeArrowheads="1"/>
          </p:cNvSpPr>
          <p:nvPr>
            <p:ph type="sldNum" sz="quarter" idx="11"/>
          </p:nvPr>
        </p:nvSpPr>
        <p:spPr/>
        <p:txBody>
          <a:bodyPr/>
          <a:lstStyle>
            <a:lvl1pPr>
              <a:defRPr/>
            </a:lvl1pPr>
          </a:lstStyle>
          <a:p>
            <a:pPr>
              <a:defRPr/>
            </a:pPr>
            <a:fld id="{6FBFC03E-2E58-4B62-A6DC-A0AB005EE6D2}" type="slidenum">
              <a:rPr lang="en-AU"/>
              <a:pPr>
                <a:defRPr/>
              </a:pPr>
              <a:t>‹#›</a:t>
            </a:fld>
            <a:endParaRPr lang="en-AU" dirty="0"/>
          </a:p>
        </p:txBody>
      </p:sp>
    </p:spTree>
    <p:extLst>
      <p:ext uri="{BB962C8B-B14F-4D97-AF65-F5344CB8AC3E}">
        <p14:creationId xmlns:p14="http://schemas.microsoft.com/office/powerpoint/2010/main" val="2497376496"/>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AU"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p:txBody>
          <a:bodyPr/>
          <a:lstStyle>
            <a:lvl1pPr algn="r">
              <a:defRPr/>
            </a:lvl1pPr>
          </a:lstStyle>
          <a:p>
            <a:pPr>
              <a:defRPr/>
            </a:pPr>
            <a:r>
              <a:rPr lang="en-AU"/>
              <a:t>CSFER from a Business Viewpoint</a:t>
            </a:r>
            <a:endParaRPr lang="en-AU" dirty="0"/>
          </a:p>
        </p:txBody>
      </p:sp>
      <p:sp>
        <p:nvSpPr>
          <p:cNvPr id="6" name="Rectangle 5"/>
          <p:cNvSpPr>
            <a:spLocks noGrp="1" noChangeArrowheads="1"/>
          </p:cNvSpPr>
          <p:nvPr>
            <p:ph type="sldNum" sz="quarter" idx="11"/>
          </p:nvPr>
        </p:nvSpPr>
        <p:spPr/>
        <p:txBody>
          <a:bodyPr/>
          <a:lstStyle>
            <a:lvl1pPr>
              <a:defRPr/>
            </a:lvl1pPr>
          </a:lstStyle>
          <a:p>
            <a:pPr>
              <a:defRPr/>
            </a:pPr>
            <a:fld id="{9D48E89D-A95F-4234-86C3-44C446A3C94E}" type="slidenum">
              <a:rPr lang="en-AU"/>
              <a:pPr>
                <a:defRPr/>
              </a:pPr>
              <a:t>‹#›</a:t>
            </a:fld>
            <a:endParaRPr lang="en-AU" dirty="0"/>
          </a:p>
        </p:txBody>
      </p:sp>
    </p:spTree>
    <p:extLst>
      <p:ext uri="{BB962C8B-B14F-4D97-AF65-F5344CB8AC3E}">
        <p14:creationId xmlns:p14="http://schemas.microsoft.com/office/powerpoint/2010/main" val="1184238863"/>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1029" name="Rectangle 5"/>
          <p:cNvSpPr>
            <a:spLocks noGrp="1" noChangeArrowheads="1"/>
          </p:cNvSpPr>
          <p:nvPr>
            <p:ph type="ftr" sz="quarter" idx="3"/>
          </p:nvPr>
        </p:nvSpPr>
        <p:spPr bwMode="auto">
          <a:xfrm>
            <a:off x="685800" y="4686300"/>
            <a:ext cx="73152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b="1" i="1"/>
            </a:lvl1pPr>
          </a:lstStyle>
          <a:p>
            <a:pPr>
              <a:defRPr/>
            </a:pPr>
            <a:r>
              <a:rPr lang="en-AU"/>
              <a:t>CSFER from a Business Viewpoint</a:t>
            </a:r>
            <a:endParaRPr lang="en-AU" dirty="0"/>
          </a:p>
        </p:txBody>
      </p:sp>
      <p:sp>
        <p:nvSpPr>
          <p:cNvPr id="1030" name="Rectangle 6"/>
          <p:cNvSpPr>
            <a:spLocks noGrp="1" noChangeArrowheads="1"/>
          </p:cNvSpPr>
          <p:nvPr>
            <p:ph type="sldNum" sz="quarter" idx="4"/>
          </p:nvPr>
        </p:nvSpPr>
        <p:spPr bwMode="auto">
          <a:xfrm>
            <a:off x="8077200" y="4686300"/>
            <a:ext cx="3810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i="1"/>
            </a:lvl1pPr>
          </a:lstStyle>
          <a:p>
            <a:pPr>
              <a:defRPr/>
            </a:pPr>
            <a:fld id="{197E2F40-92A8-4EB9-BEA4-1C694E475D92}"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4721" r:id="rId1"/>
    <p:sldLayoutId id="2147484722" r:id="rId2"/>
    <p:sldLayoutId id="2147484723" r:id="rId3"/>
    <p:sldLayoutId id="2147484724" r:id="rId4"/>
    <p:sldLayoutId id="2147484725" r:id="rId5"/>
    <p:sldLayoutId id="2147484726" r:id="rId6"/>
    <p:sldLayoutId id="2147484727" r:id="rId7"/>
    <p:sldLayoutId id="2147484728" r:id="rId8"/>
    <p:sldLayoutId id="2147484729" r:id="rId9"/>
    <p:sldLayoutId id="2147484730" r:id="rId10"/>
    <p:sldLayoutId id="2147484731" r:id="rId11"/>
  </p:sldLayoutIdLst>
  <p:transition advClick="0"/>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esssmallbusiness.com.au/crowd%20sourced%20funding/learn%20more"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hyperlink" Target="http://www.esssmallbusiness.com.au/"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eter@essbiztools.com.au"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peter@essbiztools.com.au" TargetMode="External"/><Relationship Id="rId7"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www.esssmallbusiness.com.au/" TargetMode="External"/><Relationship Id="rId5" Type="http://schemas.openxmlformats.org/officeDocument/2006/relationships/hyperlink" Target="http://www.essbizgrants.com.au/" TargetMode="External"/><Relationship Id="rId4" Type="http://schemas.openxmlformats.org/officeDocument/2006/relationships/hyperlink" Target="http://www.essbiztools.com.a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1563638"/>
            <a:ext cx="9144001" cy="1815882"/>
          </a:xfrm>
          <a:prstGeom prst="rect">
            <a:avLst/>
          </a:prstGeom>
          <a:noFill/>
          <a:ln>
            <a:solidFill>
              <a:srgbClr val="FF0000"/>
            </a:solidFill>
          </a:ln>
        </p:spPr>
        <p:txBody>
          <a:bodyPr wrap="square" rtlCol="0">
            <a:spAutoFit/>
          </a:bodyPr>
          <a:lstStyle/>
          <a:p>
            <a:pPr algn="ctr"/>
            <a:r>
              <a:rPr lang="en-AU" sz="28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Crowd Sourced Funding Equity Raising From A Small Business / Medium Sized Enterprise Viewpoint for Directors, Managers and Shareholders!</a:t>
            </a:r>
          </a:p>
        </p:txBody>
      </p:sp>
      <p:sp>
        <p:nvSpPr>
          <p:cNvPr id="6" name="TextBox 5"/>
          <p:cNvSpPr txBox="1"/>
          <p:nvPr/>
        </p:nvSpPr>
        <p:spPr>
          <a:xfrm>
            <a:off x="-2" y="3396937"/>
            <a:ext cx="9144001" cy="1200329"/>
          </a:xfrm>
          <a:prstGeom prst="rect">
            <a:avLst/>
          </a:prstGeom>
          <a:noFill/>
        </p:spPr>
        <p:txBody>
          <a:bodyPr wrap="square" rtlCol="0">
            <a:spAutoFit/>
          </a:bodyPr>
          <a:lstStyle/>
          <a:p>
            <a:pPr algn="ctr"/>
            <a:r>
              <a:rPr lang="en-AU"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Presented by:</a:t>
            </a:r>
          </a:p>
          <a:p>
            <a:pPr algn="ctr"/>
            <a:r>
              <a:rPr lang="en-AU"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Peter Towers, Managing Director, </a:t>
            </a:r>
          </a:p>
          <a:p>
            <a:pPr algn="ctr"/>
            <a:r>
              <a:rPr lang="en-AU"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ESS Small Business and ESS BIZTOOLS</a:t>
            </a:r>
          </a:p>
        </p:txBody>
      </p:sp>
      <p:pic>
        <p:nvPicPr>
          <p:cNvPr id="1027" name="Picture 1">
            <a:extLst>
              <a:ext uri="{FF2B5EF4-FFF2-40B4-BE49-F238E27FC236}">
                <a16:creationId xmlns:a16="http://schemas.microsoft.com/office/drawing/2014/main" id="{431A87CE-F2CB-4B16-9BF9-2C247C1B4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57258"/>
            <a:ext cx="323532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500425"/>
      </p:ext>
    </p:extLst>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534324" y="1631261"/>
            <a:ext cx="6134020" cy="2380649"/>
          </a:xfrm>
        </p:spPr>
        <p:txBody>
          <a:bodyPr/>
          <a:lstStyle/>
          <a:p>
            <a:r>
              <a:rPr lang="en-AU" sz="2800" dirty="0"/>
              <a:t>The investor becomes a shareholder in the company and receives a predetermined number of shares based on the investment made by the new shareholder</a:t>
            </a:r>
          </a:p>
          <a:p>
            <a:pPr marL="0" indent="0">
              <a:buNone/>
            </a:pPr>
            <a:endParaRPr lang="en-AU" sz="2800" dirty="0"/>
          </a:p>
        </p:txBody>
      </p:sp>
      <p:sp>
        <p:nvSpPr>
          <p:cNvPr id="11" name="TextBox 10"/>
          <p:cNvSpPr txBox="1"/>
          <p:nvPr/>
        </p:nvSpPr>
        <p:spPr>
          <a:xfrm>
            <a:off x="467544" y="258783"/>
            <a:ext cx="820668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Does The Investor Receive?</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10</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444216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323854" y="1584741"/>
            <a:ext cx="6494060" cy="2380649"/>
          </a:xfrm>
        </p:spPr>
        <p:txBody>
          <a:bodyPr/>
          <a:lstStyle/>
          <a:p>
            <a:r>
              <a:rPr lang="en-AU" sz="2800" dirty="0"/>
              <a:t>The shareholder is entitled to receive a Share Certificate and can access the company’s Annual Financial Accounts via a dedicated website established by the company</a:t>
            </a:r>
          </a:p>
          <a:p>
            <a:pPr marL="0" indent="0">
              <a:buNone/>
            </a:pPr>
            <a:endParaRPr lang="en-AU" sz="2800" dirty="0"/>
          </a:p>
        </p:txBody>
      </p:sp>
      <p:sp>
        <p:nvSpPr>
          <p:cNvPr id="11" name="TextBox 10"/>
          <p:cNvSpPr txBox="1"/>
          <p:nvPr/>
        </p:nvSpPr>
        <p:spPr>
          <a:xfrm>
            <a:off x="467544" y="258783"/>
            <a:ext cx="820668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Does The Investor Receive?</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11</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564967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462316" y="1703269"/>
            <a:ext cx="6206028" cy="2164625"/>
          </a:xfrm>
        </p:spPr>
        <p:txBody>
          <a:bodyPr/>
          <a:lstStyle/>
          <a:p>
            <a:r>
              <a:rPr lang="en-AU" sz="2800" dirty="0"/>
              <a:t>The shareholder is entitled to participate in the company’s Annual General Meeting conducted via digital technology</a:t>
            </a:r>
          </a:p>
          <a:p>
            <a:endParaRPr lang="en-AU" sz="2800" dirty="0"/>
          </a:p>
        </p:txBody>
      </p:sp>
      <p:sp>
        <p:nvSpPr>
          <p:cNvPr id="11" name="TextBox 10"/>
          <p:cNvSpPr txBox="1"/>
          <p:nvPr/>
        </p:nvSpPr>
        <p:spPr>
          <a:xfrm>
            <a:off x="467544" y="258783"/>
            <a:ext cx="820668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Does The Investor Receive?</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12</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3355514"/>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331640" y="1703269"/>
            <a:ext cx="6422052" cy="1948601"/>
          </a:xfrm>
        </p:spPr>
        <p:txBody>
          <a:bodyPr/>
          <a:lstStyle/>
          <a:p>
            <a:r>
              <a:rPr lang="en-AU" sz="2800" dirty="0"/>
              <a:t> Unless a shareholder is elected as a company director the shareholder has no direct involvement in any day to day activities of the company</a:t>
            </a:r>
          </a:p>
          <a:p>
            <a:pPr marL="0" indent="0">
              <a:buNone/>
            </a:pPr>
            <a:endParaRPr lang="en-AU" sz="2800" dirty="0"/>
          </a:p>
        </p:txBody>
      </p:sp>
      <p:sp>
        <p:nvSpPr>
          <p:cNvPr id="11" name="TextBox 10"/>
          <p:cNvSpPr txBox="1"/>
          <p:nvPr/>
        </p:nvSpPr>
        <p:spPr>
          <a:xfrm>
            <a:off x="467544" y="258783"/>
            <a:ext cx="820668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Does The Investor Receive?</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13</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973222"/>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331640" y="1703269"/>
            <a:ext cx="6745560" cy="2812697"/>
          </a:xfrm>
        </p:spPr>
        <p:txBody>
          <a:bodyPr/>
          <a:lstStyle/>
          <a:p>
            <a:r>
              <a:rPr lang="en-AU" sz="2800" dirty="0"/>
              <a:t>Does your company have a group turnover under $25 million per annum?</a:t>
            </a:r>
          </a:p>
          <a:p>
            <a:r>
              <a:rPr lang="en-AU" sz="2800" dirty="0"/>
              <a:t>Does your company have group assets valued at less than $25 million?</a:t>
            </a:r>
          </a:p>
          <a:p>
            <a:r>
              <a:rPr lang="en-AU" sz="2800" dirty="0"/>
              <a:t>Is your company not listed on a stock exchange?</a:t>
            </a:r>
          </a:p>
          <a:p>
            <a:pPr marL="0" indent="0">
              <a:buNone/>
            </a:pPr>
            <a:endParaRPr lang="en-AU" sz="2800" dirty="0"/>
          </a:p>
        </p:txBody>
      </p:sp>
      <p:sp>
        <p:nvSpPr>
          <p:cNvPr id="11" name="TextBox 10"/>
          <p:cNvSpPr txBox="1"/>
          <p:nvPr/>
        </p:nvSpPr>
        <p:spPr>
          <a:xfrm>
            <a:off x="251520" y="95329"/>
            <a:ext cx="8640960"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Why Would a Director / Senior Manager / Shareholder Be Interested?</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14</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0396489"/>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535">
                                            <p:txEl>
                                              <p:pRg st="2" end="2"/>
                                            </p:txEl>
                                          </p:spTgt>
                                        </p:tgtEl>
                                        <p:attrNameLst>
                                          <p:attrName>style.visibility</p:attrName>
                                        </p:attrNameLst>
                                      </p:cBhvr>
                                      <p:to>
                                        <p:strVal val="visible"/>
                                      </p:to>
                                    </p:set>
                                    <p:anim calcmode="lin" valueType="num">
                                      <p:cBhvr additive="base">
                                        <p:cTn id="15" dur="500" fill="hold"/>
                                        <p:tgtEl>
                                          <p:spTgt spid="225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547664" y="1563638"/>
            <a:ext cx="5976664" cy="2740689"/>
          </a:xfrm>
        </p:spPr>
        <p:txBody>
          <a:bodyPr/>
          <a:lstStyle/>
          <a:p>
            <a:r>
              <a:rPr lang="en-AU" sz="2800" dirty="0"/>
              <a:t>Then your company could potentially raise up to $5 million in a 12 month period</a:t>
            </a:r>
          </a:p>
          <a:p>
            <a:r>
              <a:rPr lang="en-AU" sz="2800" dirty="0"/>
              <a:t>Would this help your company implement the directors’ and senior management’s vision?</a:t>
            </a:r>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Why Would a Director / Senior Manager / Shareholder Be Interested?</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15</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7883126"/>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611560" y="1635646"/>
            <a:ext cx="7992888" cy="2592288"/>
          </a:xfrm>
        </p:spPr>
        <p:txBody>
          <a:bodyPr/>
          <a:lstStyle/>
          <a:p>
            <a:r>
              <a:rPr lang="en-AU" sz="2800" dirty="0"/>
              <a:t>A company that wishes to “Scale Up” to be a larger business over the next few years</a:t>
            </a:r>
          </a:p>
          <a:p>
            <a:r>
              <a:rPr lang="en-AU" sz="2800" dirty="0"/>
              <a:t>If you wish to Scale Up you will quickly realise that to grow a business you need “cash”</a:t>
            </a:r>
          </a:p>
          <a:p>
            <a:r>
              <a:rPr lang="en-AU" sz="2800" dirty="0"/>
              <a:t>You may wish to acquire another business</a:t>
            </a:r>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Type of Companies Might Be Interested?</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16</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7378357"/>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535">
                                            <p:txEl>
                                              <p:pRg st="2" end="2"/>
                                            </p:txEl>
                                          </p:spTgt>
                                        </p:tgtEl>
                                        <p:attrNameLst>
                                          <p:attrName>style.visibility</p:attrName>
                                        </p:attrNameLst>
                                      </p:cBhvr>
                                      <p:to>
                                        <p:strVal val="visible"/>
                                      </p:to>
                                    </p:set>
                                    <p:anim calcmode="lin" valueType="num">
                                      <p:cBhvr additive="base">
                                        <p:cTn id="15" dur="500" fill="hold"/>
                                        <p:tgtEl>
                                          <p:spTgt spid="225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611560" y="1635646"/>
            <a:ext cx="7992888" cy="2592288"/>
          </a:xfrm>
        </p:spPr>
        <p:txBody>
          <a:bodyPr/>
          <a:lstStyle/>
          <a:p>
            <a:r>
              <a:rPr lang="en-AU" sz="2800" dirty="0"/>
              <a:t>Your directors might be keen to expand your company’s operations into new areas</a:t>
            </a:r>
          </a:p>
          <a:p>
            <a:r>
              <a:rPr lang="en-AU" sz="2800" dirty="0"/>
              <a:t>Your CEO might have a “big audacious idea” which makes sense but you do not have the funding to make it possible</a:t>
            </a:r>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Type of Companies Might Be Interested?</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17</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702170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719572" y="1707655"/>
            <a:ext cx="7668852" cy="2376263"/>
          </a:xfrm>
        </p:spPr>
        <p:txBody>
          <a:bodyPr/>
          <a:lstStyle/>
          <a:p>
            <a:r>
              <a:rPr lang="en-AU" sz="2800" dirty="0"/>
              <a:t>Your company may have undertaken a significant research and development project and you now wish to commercialise that project and you realise it is going to cost your company a lot of money to do this</a:t>
            </a:r>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Type of Companies Might Be Interested?</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18</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0178221"/>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151620" y="1851670"/>
            <a:ext cx="6804756" cy="1800200"/>
          </a:xfrm>
        </p:spPr>
        <p:txBody>
          <a:bodyPr/>
          <a:lstStyle/>
          <a:p>
            <a:r>
              <a:rPr lang="en-AU" sz="3200" dirty="0"/>
              <a:t>In each of these cases Crowd Sourced Funding Equity Raising could be the answer</a:t>
            </a:r>
          </a:p>
          <a:p>
            <a:pPr marL="0" indent="0">
              <a:buNone/>
            </a:pPr>
            <a:endParaRPr lang="en-AU" sz="32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Type of Companies Might Be Interested?</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19</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452164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030267" y="1995686"/>
            <a:ext cx="7151637" cy="2304257"/>
          </a:xfrm>
        </p:spPr>
        <p:txBody>
          <a:bodyPr/>
          <a:lstStyle/>
          <a:p>
            <a:r>
              <a:rPr lang="en-AU" sz="2800" dirty="0"/>
              <a:t>44 companies all over Australia have raised $37.5 million utilising Crowd Sourced Funding Equity Raising</a:t>
            </a:r>
          </a:p>
          <a:p>
            <a:r>
              <a:rPr lang="en-AU" sz="2800" dirty="0"/>
              <a:t>31,141 investors have invested an average of $1,207 each</a:t>
            </a:r>
          </a:p>
          <a:p>
            <a:endParaRPr lang="en-AU" dirty="0"/>
          </a:p>
          <a:p>
            <a:r>
              <a:rPr lang="en-AU" dirty="0"/>
              <a:t>	</a:t>
            </a:r>
            <a:endParaRPr lang="en-AU" sz="2800" dirty="0"/>
          </a:p>
        </p:txBody>
      </p:sp>
      <p:sp>
        <p:nvSpPr>
          <p:cNvPr id="11" name="TextBox 10"/>
          <p:cNvSpPr txBox="1"/>
          <p:nvPr/>
        </p:nvSpPr>
        <p:spPr>
          <a:xfrm>
            <a:off x="708149" y="212472"/>
            <a:ext cx="7151637"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Some of Your Competitors May Have An Advantage!</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808950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475656" y="1491630"/>
            <a:ext cx="6192688" cy="2448272"/>
          </a:xfrm>
        </p:spPr>
        <p:txBody>
          <a:bodyPr/>
          <a:lstStyle/>
          <a:p>
            <a:r>
              <a:rPr lang="en-AU" sz="2800" dirty="0"/>
              <a:t>Finding out how Crowd Sourced Funding Equity Raising operates</a:t>
            </a:r>
          </a:p>
          <a:p>
            <a:pPr marL="0" indent="0">
              <a:buNone/>
            </a:pPr>
            <a:endParaRPr lang="en-AU" sz="2800" dirty="0"/>
          </a:p>
          <a:p>
            <a:r>
              <a:rPr lang="en-AU" sz="2800" dirty="0"/>
              <a:t>Your accountant might be able to assist you</a:t>
            </a:r>
          </a:p>
          <a:p>
            <a:pPr marL="0" indent="0">
              <a:buNone/>
            </a:pPr>
            <a:endParaRPr lang="en-AU" sz="32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Is The First Step?</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20</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8014241"/>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2" end="2"/>
                                            </p:txEl>
                                          </p:spTgt>
                                        </p:tgtEl>
                                        <p:attrNameLst>
                                          <p:attrName>style.visibility</p:attrName>
                                        </p:attrNameLst>
                                      </p:cBhvr>
                                      <p:to>
                                        <p:strVal val="visible"/>
                                      </p:to>
                                    </p:set>
                                    <p:anim calcmode="lin" valueType="num">
                                      <p:cBhvr additive="base">
                                        <p:cTn id="11" dur="500" fill="hold"/>
                                        <p:tgtEl>
                                          <p:spTgt spid="2253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151620" y="1491630"/>
            <a:ext cx="6804756" cy="2448272"/>
          </a:xfrm>
        </p:spPr>
        <p:txBody>
          <a:bodyPr/>
          <a:lstStyle/>
          <a:p>
            <a:r>
              <a:rPr lang="en-AU" sz="2800" dirty="0"/>
              <a:t>If your accountant is unable to assist you please contact ESS BIZTOOLS and we can introduce you to an accountant who has completed our training program and can assist you</a:t>
            </a:r>
          </a:p>
          <a:p>
            <a:pPr marL="0" indent="0">
              <a:buNone/>
            </a:pPr>
            <a:endParaRPr lang="en-AU" sz="32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Is The First Step?</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21</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2687741"/>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151620" y="1491630"/>
            <a:ext cx="6804756" cy="2664296"/>
          </a:xfrm>
        </p:spPr>
        <p:txBody>
          <a:bodyPr/>
          <a:lstStyle/>
          <a:p>
            <a:r>
              <a:rPr lang="en-AU" sz="2800" dirty="0"/>
              <a:t>What this means is that the company directors and senior managers need to have undertaken some detailed thinking preferably with your accountant or an accountant who we can suggest you talk to</a:t>
            </a:r>
          </a:p>
          <a:p>
            <a:pPr marL="0" indent="0">
              <a:buNone/>
            </a:pPr>
            <a:endParaRPr lang="en-AU" sz="2800" dirty="0"/>
          </a:p>
        </p:txBody>
      </p:sp>
      <p:sp>
        <p:nvSpPr>
          <p:cNvPr id="11" name="TextBox 10"/>
          <p:cNvSpPr txBox="1"/>
          <p:nvPr/>
        </p:nvSpPr>
        <p:spPr>
          <a:xfrm>
            <a:off x="251520" y="95329"/>
            <a:ext cx="8640960"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Your Company Will Need to “Get Its House In Order!”</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22</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4003174"/>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151620" y="1491630"/>
            <a:ext cx="6804756" cy="3024336"/>
          </a:xfrm>
        </p:spPr>
        <p:txBody>
          <a:bodyPr/>
          <a:lstStyle/>
          <a:p>
            <a:r>
              <a:rPr lang="en-AU" sz="2800" dirty="0"/>
              <a:t>Discussions should be in relation to:</a:t>
            </a:r>
          </a:p>
          <a:p>
            <a:pPr lvl="1"/>
            <a:r>
              <a:rPr lang="en-AU" sz="2400" dirty="0"/>
              <a:t>Identification of your company’s vision</a:t>
            </a:r>
          </a:p>
          <a:p>
            <a:pPr lvl="1"/>
            <a:r>
              <a:rPr lang="en-AU" sz="2400" dirty="0"/>
              <a:t>Recording your company’s vision in a business plan identifying your strategies for the next 3 years</a:t>
            </a:r>
          </a:p>
          <a:p>
            <a:pPr lvl="1"/>
            <a:r>
              <a:rPr lang="en-AU" sz="2400" dirty="0"/>
              <a:t> Budgets and Cash Flow Forecasts for the next 3 years</a:t>
            </a:r>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Your Company Will Need to “Get Its House In Order!”</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23</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8428227"/>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535">
                                            <p:txEl>
                                              <p:pRg st="2" end="2"/>
                                            </p:txEl>
                                          </p:spTgt>
                                        </p:tgtEl>
                                        <p:attrNameLst>
                                          <p:attrName>style.visibility</p:attrName>
                                        </p:attrNameLst>
                                      </p:cBhvr>
                                      <p:to>
                                        <p:strVal val="visible"/>
                                      </p:to>
                                    </p:set>
                                    <p:anim calcmode="lin" valueType="num">
                                      <p:cBhvr additive="base">
                                        <p:cTn id="15" dur="500" fill="hold"/>
                                        <p:tgtEl>
                                          <p:spTgt spid="225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535">
                                            <p:txEl>
                                              <p:pRg st="3" end="3"/>
                                            </p:txEl>
                                          </p:spTgt>
                                        </p:tgtEl>
                                        <p:attrNameLst>
                                          <p:attrName>style.visibility</p:attrName>
                                        </p:attrNameLst>
                                      </p:cBhvr>
                                      <p:to>
                                        <p:strVal val="visible"/>
                                      </p:to>
                                    </p:set>
                                    <p:anim calcmode="lin" valueType="num">
                                      <p:cBhvr additive="base">
                                        <p:cTn id="19" dur="500" fill="hold"/>
                                        <p:tgtEl>
                                          <p:spTgt spid="225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187624" y="1923678"/>
            <a:ext cx="6804756" cy="1944216"/>
          </a:xfrm>
        </p:spPr>
        <p:txBody>
          <a:bodyPr/>
          <a:lstStyle/>
          <a:p>
            <a:r>
              <a:rPr lang="en-AU" sz="2800" dirty="0"/>
              <a:t>Discussions should be in relation to:</a:t>
            </a:r>
          </a:p>
          <a:p>
            <a:pPr lvl="1"/>
            <a:r>
              <a:rPr lang="en-AU" sz="2400" dirty="0"/>
              <a:t>Formulating the company’s senior leadership team</a:t>
            </a:r>
          </a:p>
          <a:p>
            <a:pPr lvl="1"/>
            <a:r>
              <a:rPr lang="en-AU" sz="2400" dirty="0"/>
              <a:t>Analysis of your customers</a:t>
            </a:r>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Your Company Will Need to “Get Its House In Order!”</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24</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4441928"/>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535">
                                            <p:txEl>
                                              <p:pRg st="2" end="2"/>
                                            </p:txEl>
                                          </p:spTgt>
                                        </p:tgtEl>
                                        <p:attrNameLst>
                                          <p:attrName>style.visibility</p:attrName>
                                        </p:attrNameLst>
                                      </p:cBhvr>
                                      <p:to>
                                        <p:strVal val="visible"/>
                                      </p:to>
                                    </p:set>
                                    <p:anim calcmode="lin" valueType="num">
                                      <p:cBhvr additive="base">
                                        <p:cTn id="15" dur="500" fill="hold"/>
                                        <p:tgtEl>
                                          <p:spTgt spid="225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475656" y="1203598"/>
            <a:ext cx="6192688" cy="2880320"/>
          </a:xfrm>
        </p:spPr>
        <p:txBody>
          <a:bodyPr/>
          <a:lstStyle/>
          <a:p>
            <a:r>
              <a:rPr lang="en-AU" sz="2800" dirty="0"/>
              <a:t>Your accountant or an accountant which we can suggest to you has an important role to play in this process including:</a:t>
            </a:r>
          </a:p>
          <a:p>
            <a:pPr lvl="1"/>
            <a:r>
              <a:rPr lang="en-AU" sz="2400" dirty="0"/>
              <a:t>Giving you a detailed overview of the Crowd Sourced Funding Equity Raising process</a:t>
            </a:r>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Role That Your Accountant Can Play</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25</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1357895"/>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971600" y="915566"/>
            <a:ext cx="7486600" cy="3456384"/>
          </a:xfrm>
        </p:spPr>
        <p:txBody>
          <a:bodyPr/>
          <a:lstStyle/>
          <a:p>
            <a:pPr lvl="1"/>
            <a:r>
              <a:rPr lang="en-AU" sz="2400" dirty="0"/>
              <a:t>Informing you of the duties, responsibilities and powers of the ASIC appointed Crowd Sourced Funding Intermediaries</a:t>
            </a:r>
          </a:p>
          <a:p>
            <a:pPr lvl="1"/>
            <a:r>
              <a:rPr lang="en-AU" sz="2400" dirty="0"/>
              <a:t>Giving you an overview of each of the Intermediary businesses to assist you in the selection of an intermediary for your company</a:t>
            </a:r>
            <a:r>
              <a:rPr lang="en-AU" dirty="0"/>
              <a:t> </a:t>
            </a:r>
          </a:p>
          <a:p>
            <a:pPr lvl="1"/>
            <a:r>
              <a:rPr lang="en-AU" sz="2400" dirty="0"/>
              <a:t>Arranging for a meeting or Zoom meeting with a number of the Intermediary businesses to assist you in the selection of an Intermediary</a:t>
            </a:r>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Role That Your Accountant Can Play</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26</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2260698"/>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535">
                                            <p:txEl>
                                              <p:pRg st="2" end="2"/>
                                            </p:txEl>
                                          </p:spTgt>
                                        </p:tgtEl>
                                        <p:attrNameLst>
                                          <p:attrName>style.visibility</p:attrName>
                                        </p:attrNameLst>
                                      </p:cBhvr>
                                      <p:to>
                                        <p:strVal val="visible"/>
                                      </p:to>
                                    </p:set>
                                    <p:anim calcmode="lin" valueType="num">
                                      <p:cBhvr additive="base">
                                        <p:cTn id="15" dur="500" fill="hold"/>
                                        <p:tgtEl>
                                          <p:spTgt spid="225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187624" y="1347614"/>
            <a:ext cx="6804756" cy="2592288"/>
          </a:xfrm>
        </p:spPr>
        <p:txBody>
          <a:bodyPr/>
          <a:lstStyle/>
          <a:p>
            <a:pPr lvl="1"/>
            <a:r>
              <a:rPr lang="en-AU" sz="2400" dirty="0"/>
              <a:t>Assistance in the preparation of the Business Plan, Budgets and Cash Flow Forecasts</a:t>
            </a:r>
          </a:p>
          <a:p>
            <a:pPr lvl="1"/>
            <a:r>
              <a:rPr lang="en-AU" sz="2400" dirty="0"/>
              <a:t>Preparing the valuation of your company</a:t>
            </a:r>
          </a:p>
          <a:p>
            <a:pPr lvl="1"/>
            <a:r>
              <a:rPr lang="en-AU" sz="2400" dirty="0"/>
              <a:t>Advising the directors on the share price to be utilised in the capital raising process</a:t>
            </a:r>
          </a:p>
          <a:p>
            <a:pPr marL="457200" lvl="1" indent="0">
              <a:buNone/>
            </a:pPr>
            <a:r>
              <a:rPr lang="en-AU" sz="2400" dirty="0"/>
              <a:t> </a:t>
            </a:r>
          </a:p>
          <a:p>
            <a:pPr lvl="1"/>
            <a:endParaRPr lang="en-AU" sz="2400" dirty="0"/>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Role That Your Accountant Can Play</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27</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493442"/>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535">
                                            <p:txEl>
                                              <p:pRg st="2" end="2"/>
                                            </p:txEl>
                                          </p:spTgt>
                                        </p:tgtEl>
                                        <p:attrNameLst>
                                          <p:attrName>style.visibility</p:attrName>
                                        </p:attrNameLst>
                                      </p:cBhvr>
                                      <p:to>
                                        <p:strVal val="visible"/>
                                      </p:to>
                                    </p:set>
                                    <p:anim calcmode="lin" valueType="num">
                                      <p:cBhvr additive="base">
                                        <p:cTn id="15" dur="500" fill="hold"/>
                                        <p:tgtEl>
                                          <p:spTgt spid="225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187624" y="1347614"/>
            <a:ext cx="7056784" cy="2736304"/>
          </a:xfrm>
        </p:spPr>
        <p:txBody>
          <a:bodyPr/>
          <a:lstStyle/>
          <a:p>
            <a:pPr lvl="1"/>
            <a:r>
              <a:rPr lang="en-AU" sz="2400" dirty="0"/>
              <a:t>Preparation of the company’s Crowd Sourced Funding Offer document and submission of it to the directors for Signature</a:t>
            </a:r>
          </a:p>
          <a:p>
            <a:pPr lvl="1"/>
            <a:r>
              <a:rPr lang="en-AU" sz="2400" dirty="0"/>
              <a:t>Forwarding of the Crowd Sourced Funding Offer Document to the selected Intermediary for uploading to the Intermediary’s website</a:t>
            </a:r>
          </a:p>
          <a:p>
            <a:pPr marL="457200" lvl="1" indent="0">
              <a:buNone/>
            </a:pPr>
            <a:r>
              <a:rPr lang="en-AU" sz="2400" dirty="0"/>
              <a:t> </a:t>
            </a:r>
          </a:p>
          <a:p>
            <a:pPr lvl="1"/>
            <a:endParaRPr lang="en-AU" sz="2400" dirty="0"/>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Role That Your Accountant Can Play</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28</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0178755"/>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187624" y="1131590"/>
            <a:ext cx="6804756" cy="3096344"/>
          </a:xfrm>
        </p:spPr>
        <p:txBody>
          <a:bodyPr/>
          <a:lstStyle/>
          <a:p>
            <a:r>
              <a:rPr lang="en-AU" sz="2800" dirty="0"/>
              <a:t>Crowd Sourced Funding Equity Raising represents the biggest change to financing arrangements for small business and medium-sized enterprises in the last 35 years</a:t>
            </a:r>
          </a:p>
          <a:p>
            <a:r>
              <a:rPr lang="en-AU" sz="2800" dirty="0"/>
              <a:t>Find out everything you can about Crowd Sourced Funding Equity Raising</a:t>
            </a:r>
          </a:p>
          <a:p>
            <a:pPr marL="0" indent="0">
              <a:buNone/>
            </a:pPr>
            <a:r>
              <a:rPr lang="en-AU" dirty="0"/>
              <a:t> </a:t>
            </a:r>
          </a:p>
          <a:p>
            <a:pPr marL="457200" lvl="1" indent="0">
              <a:buNone/>
            </a:pPr>
            <a:r>
              <a:rPr lang="en-AU" sz="2400" dirty="0"/>
              <a:t> </a:t>
            </a:r>
          </a:p>
          <a:p>
            <a:pPr lvl="1"/>
            <a:endParaRPr lang="en-AU" sz="2400" dirty="0"/>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Should You Do?</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29</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4570467"/>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030267" y="1995687"/>
            <a:ext cx="7151637" cy="2088232"/>
          </a:xfrm>
        </p:spPr>
        <p:txBody>
          <a:bodyPr/>
          <a:lstStyle/>
          <a:p>
            <a:r>
              <a:rPr lang="en-AU" sz="2800" dirty="0"/>
              <a:t>Approximately 30,000 of these investors will be “Mum and Dad investors”</a:t>
            </a:r>
          </a:p>
          <a:p>
            <a:pPr marL="358775" indent="-358775">
              <a:buNone/>
              <a:tabLst>
                <a:tab pos="358775" algn="l"/>
              </a:tabLst>
            </a:pPr>
            <a:r>
              <a:rPr lang="en-AU" sz="2800" dirty="0"/>
              <a:t>•	“Mum and Dad” investors are potentially consumers for these  companies </a:t>
            </a:r>
          </a:p>
          <a:p>
            <a:pPr marL="0" indent="0">
              <a:buNone/>
            </a:pPr>
            <a:r>
              <a:rPr lang="en-AU" dirty="0"/>
              <a:t> </a:t>
            </a:r>
          </a:p>
          <a:p>
            <a:pPr marL="0" indent="0">
              <a:buNone/>
            </a:pPr>
            <a:endParaRPr lang="en-AU" sz="2800" dirty="0"/>
          </a:p>
        </p:txBody>
      </p:sp>
      <p:sp>
        <p:nvSpPr>
          <p:cNvPr id="11" name="TextBox 10"/>
          <p:cNvSpPr txBox="1"/>
          <p:nvPr/>
        </p:nvSpPr>
        <p:spPr>
          <a:xfrm>
            <a:off x="708149" y="212472"/>
            <a:ext cx="7151637"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Some of Your Competitors May Have An Advantage!</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3</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4745503"/>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475656" y="1131590"/>
            <a:ext cx="6192688" cy="3024336"/>
          </a:xfrm>
        </p:spPr>
        <p:txBody>
          <a:bodyPr/>
          <a:lstStyle/>
          <a:p>
            <a:r>
              <a:rPr lang="en-AU" sz="2800" dirty="0"/>
              <a:t>ESS Small Business has a range of articles prepared to assist company directors, senior managers, shareholders and owners of businesses to gain a detailed understanding of this business funding process</a:t>
            </a:r>
          </a:p>
          <a:p>
            <a:pPr marL="0" indent="0">
              <a:buNone/>
            </a:pPr>
            <a:endParaRPr lang="en-AU" dirty="0"/>
          </a:p>
          <a:p>
            <a:pPr marL="0" indent="0">
              <a:buNone/>
            </a:pPr>
            <a:r>
              <a:rPr lang="en-AU" dirty="0"/>
              <a:t> </a:t>
            </a:r>
          </a:p>
          <a:p>
            <a:pPr marL="457200" lvl="1" indent="0">
              <a:buNone/>
            </a:pPr>
            <a:r>
              <a:rPr lang="en-AU" sz="2400" dirty="0"/>
              <a:t> </a:t>
            </a:r>
          </a:p>
          <a:p>
            <a:pPr lvl="1"/>
            <a:endParaRPr lang="en-AU" sz="2400" dirty="0"/>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Should You Do?</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30</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91677"/>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259632" y="1347614"/>
            <a:ext cx="6601544" cy="2520280"/>
          </a:xfrm>
        </p:spPr>
        <p:txBody>
          <a:bodyPr/>
          <a:lstStyle/>
          <a:p>
            <a:r>
              <a:rPr lang="en-AU" sz="2800" dirty="0"/>
              <a:t>To access these articles – some are free and some are for a fee please go to: </a:t>
            </a:r>
            <a:r>
              <a:rPr lang="en-AU" sz="2800" u="sng" dirty="0">
                <a:hlinkClick r:id="rId3"/>
              </a:rPr>
              <a:t>www.esssmallbusiness.com.au/crowd</a:t>
            </a:r>
            <a:r>
              <a:rPr lang="en-AU" sz="2800" dirty="0">
                <a:hlinkClick r:id="rId3"/>
              </a:rPr>
              <a:t> sourced funding/learn more</a:t>
            </a:r>
            <a:endParaRPr lang="en-AU" sz="2800" dirty="0"/>
          </a:p>
          <a:p>
            <a:pPr marL="0" indent="0">
              <a:buNone/>
            </a:pPr>
            <a:endParaRPr lang="en-AU" dirty="0"/>
          </a:p>
          <a:p>
            <a:pPr marL="0" indent="0">
              <a:buNone/>
            </a:pPr>
            <a:endParaRPr lang="en-AU" dirty="0"/>
          </a:p>
          <a:p>
            <a:pPr marL="0" indent="0">
              <a:buNone/>
            </a:pPr>
            <a:r>
              <a:rPr lang="en-AU" dirty="0"/>
              <a:t> </a:t>
            </a:r>
          </a:p>
          <a:p>
            <a:pPr marL="457200" lvl="1" indent="0">
              <a:buNone/>
            </a:pPr>
            <a:r>
              <a:rPr lang="en-AU" sz="2400" dirty="0"/>
              <a:t> </a:t>
            </a:r>
          </a:p>
          <a:p>
            <a:pPr lvl="1"/>
            <a:endParaRPr lang="en-AU" sz="2400" dirty="0"/>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What Should You Do?</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31</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1077756"/>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257988" y="843558"/>
            <a:ext cx="6601544" cy="3672408"/>
          </a:xfrm>
        </p:spPr>
        <p:txBody>
          <a:bodyPr/>
          <a:lstStyle/>
          <a:p>
            <a:r>
              <a:rPr lang="en-AU" sz="2800" dirty="0"/>
              <a:t>You can obtain a copy of the White Paper – “Crowd Sourced Funding Equity Raising” at </a:t>
            </a:r>
            <a:r>
              <a:rPr lang="en-AU" sz="2800" u="sng" dirty="0">
                <a:hlinkClick r:id="rId3"/>
              </a:rPr>
              <a:t>www.esssmallbusiness.com.au</a:t>
            </a:r>
            <a:endParaRPr lang="en-AU" sz="2800" dirty="0"/>
          </a:p>
          <a:p>
            <a:r>
              <a:rPr lang="en-AU" sz="2800" dirty="0"/>
              <a:t>If you need assistance on the identification of an accountant who could assist you please send us an email – </a:t>
            </a:r>
            <a:r>
              <a:rPr lang="en-AU" sz="2800" u="sng" dirty="0">
                <a:hlinkClick r:id="rId4"/>
              </a:rPr>
              <a:t>peter@essbiztools.com.au</a:t>
            </a:r>
            <a:endParaRPr lang="en-AU" sz="2800" dirty="0"/>
          </a:p>
          <a:p>
            <a:pPr marL="0" indent="0">
              <a:buNone/>
            </a:pPr>
            <a:endParaRPr lang="en-AU" dirty="0"/>
          </a:p>
          <a:p>
            <a:pPr marL="0" indent="0">
              <a:buNone/>
            </a:pPr>
            <a:endParaRPr lang="en-AU" dirty="0"/>
          </a:p>
          <a:p>
            <a:pPr marL="0" indent="0">
              <a:buNone/>
            </a:pPr>
            <a:endParaRPr lang="en-AU" dirty="0"/>
          </a:p>
          <a:p>
            <a:pPr marL="0" indent="0">
              <a:buNone/>
            </a:pPr>
            <a:r>
              <a:rPr lang="en-AU" dirty="0"/>
              <a:t> </a:t>
            </a:r>
          </a:p>
          <a:p>
            <a:pPr marL="457200" lvl="1" indent="0">
              <a:buNone/>
            </a:pPr>
            <a:r>
              <a:rPr lang="en-AU" sz="2400" dirty="0"/>
              <a:t> </a:t>
            </a:r>
          </a:p>
          <a:p>
            <a:pPr lvl="1"/>
            <a:endParaRPr lang="en-AU" sz="2400" dirty="0"/>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Want To Know More?</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32</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0761320"/>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5">
                                            <p:txEl>
                                              <p:pRg st="1" end="1"/>
                                            </p:txEl>
                                          </p:spTgt>
                                        </p:tgtEl>
                                        <p:attrNameLst>
                                          <p:attrName>style.visibility</p:attrName>
                                        </p:attrNameLst>
                                      </p:cBhvr>
                                      <p:to>
                                        <p:strVal val="visible"/>
                                      </p:to>
                                    </p:set>
                                    <p:anim calcmode="lin" valueType="num">
                                      <p:cBhvr additive="base">
                                        <p:cTn id="13"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329996" y="1275606"/>
            <a:ext cx="6410356" cy="2880320"/>
          </a:xfrm>
        </p:spPr>
        <p:txBody>
          <a:bodyPr/>
          <a:lstStyle/>
          <a:p>
            <a:r>
              <a:rPr lang="en-AU" sz="2800" dirty="0"/>
              <a:t>With the implementation of “Getting Your House in Order” so that your company can avail itself of the biggest financing change for small businesses and medium sized enterprises in the last 35 years!</a:t>
            </a:r>
          </a:p>
          <a:p>
            <a:pPr marL="0" indent="0">
              <a:buNone/>
            </a:pPr>
            <a:endParaRPr lang="en-AU" sz="2800" dirty="0"/>
          </a:p>
          <a:p>
            <a:pPr marL="0" indent="0">
              <a:buNone/>
            </a:pPr>
            <a:endParaRPr lang="en-AU" dirty="0"/>
          </a:p>
          <a:p>
            <a:pPr marL="0" indent="0">
              <a:buNone/>
            </a:pPr>
            <a:endParaRPr lang="en-AU" dirty="0"/>
          </a:p>
          <a:p>
            <a:pPr marL="0" indent="0">
              <a:buNone/>
            </a:pPr>
            <a:endParaRPr lang="en-AU" dirty="0"/>
          </a:p>
          <a:p>
            <a:pPr marL="0" indent="0">
              <a:buNone/>
            </a:pPr>
            <a:r>
              <a:rPr lang="en-AU" dirty="0"/>
              <a:t> </a:t>
            </a:r>
          </a:p>
          <a:p>
            <a:pPr marL="457200" lvl="1" indent="0">
              <a:buNone/>
            </a:pPr>
            <a:r>
              <a:rPr lang="en-AU" sz="2400" dirty="0"/>
              <a:t> </a:t>
            </a:r>
          </a:p>
          <a:p>
            <a:pPr lvl="1"/>
            <a:endParaRPr lang="en-AU" sz="2400" dirty="0"/>
          </a:p>
          <a:p>
            <a:pPr marL="0" indent="0">
              <a:buNone/>
            </a:pPr>
            <a:endParaRPr lang="en-AU" sz="2800" dirty="0"/>
          </a:p>
          <a:p>
            <a:pPr marL="0" indent="0">
              <a:buNone/>
            </a:pPr>
            <a:endParaRPr lang="en-AU" sz="2800" dirty="0"/>
          </a:p>
          <a:p>
            <a:pPr marL="0" indent="0">
              <a:buNone/>
            </a:pPr>
            <a:endParaRPr lang="en-AU" sz="2800" dirty="0"/>
          </a:p>
        </p:txBody>
      </p:sp>
      <p:sp>
        <p:nvSpPr>
          <p:cNvPr id="11" name="TextBox 10"/>
          <p:cNvSpPr txBox="1"/>
          <p:nvPr/>
        </p:nvSpPr>
        <p:spPr>
          <a:xfrm>
            <a:off x="251520" y="95329"/>
            <a:ext cx="864096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Good Luck!</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33</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5225416"/>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1889448" y="4758729"/>
            <a:ext cx="5328592"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a:t>CSFER from a Business Viewpoint</a:t>
            </a:r>
            <a:endParaRPr lang="en-AU" altLang="en-US" sz="1000" dirty="0"/>
          </a:p>
        </p:txBody>
      </p:sp>
      <p:sp>
        <p:nvSpPr>
          <p:cNvPr id="2" name="Slide Number Placeholder 1">
            <a:extLst>
              <a:ext uri="{FF2B5EF4-FFF2-40B4-BE49-F238E27FC236}">
                <a16:creationId xmlns:a16="http://schemas.microsoft.com/office/drawing/2014/main" id="{6A0A2947-629F-447A-A0C4-4958F7C47513}"/>
              </a:ext>
            </a:extLst>
          </p:cNvPr>
          <p:cNvSpPr>
            <a:spLocks noGrp="1"/>
          </p:cNvSpPr>
          <p:nvPr>
            <p:ph type="sldNum" sz="quarter" idx="11"/>
          </p:nvPr>
        </p:nvSpPr>
        <p:spPr/>
        <p:txBody>
          <a:bodyPr/>
          <a:lstStyle/>
          <a:p>
            <a:pPr>
              <a:defRPr/>
            </a:pPr>
            <a:fld id="{251BBDD9-D469-4F8F-BF8C-92DD0D738F4E}" type="slidenum">
              <a:rPr lang="en-AU" smtClean="0"/>
              <a:pPr>
                <a:defRPr/>
              </a:pPr>
              <a:t>34</a:t>
            </a:fld>
            <a:endParaRPr lang="en-AU" dirty="0"/>
          </a:p>
        </p:txBody>
      </p:sp>
      <p:sp>
        <p:nvSpPr>
          <p:cNvPr id="12" name="Content Placeholder 8">
            <a:extLst>
              <a:ext uri="{FF2B5EF4-FFF2-40B4-BE49-F238E27FC236}">
                <a16:creationId xmlns:a16="http://schemas.microsoft.com/office/drawing/2014/main" id="{11C3AB5A-6FB3-4464-9033-B3A103005C11}"/>
              </a:ext>
            </a:extLst>
          </p:cNvPr>
          <p:cNvSpPr>
            <a:spLocks noGrp="1"/>
          </p:cNvSpPr>
          <p:nvPr>
            <p:ph idx="1"/>
          </p:nvPr>
        </p:nvSpPr>
        <p:spPr>
          <a:xfrm>
            <a:off x="1691680" y="1491630"/>
            <a:ext cx="5688632" cy="3096344"/>
          </a:xfrm>
        </p:spPr>
        <p:txBody>
          <a:bodyPr/>
          <a:lstStyle/>
          <a:p>
            <a:r>
              <a:rPr lang="en-US" sz="2800" dirty="0">
                <a:latin typeface="Source Sans Pro Regular"/>
                <a:cs typeface="Source Sans Pro Regular"/>
              </a:rPr>
              <a:t>Peter Towers</a:t>
            </a:r>
          </a:p>
          <a:p>
            <a:r>
              <a:rPr lang="en-US" sz="2800" dirty="0">
                <a:latin typeface="Source Sans Pro Regular"/>
                <a:cs typeface="Source Sans Pro Regular"/>
              </a:rPr>
              <a:t>(07) 4724 1118 / 1800 232 088</a:t>
            </a:r>
          </a:p>
          <a:p>
            <a:r>
              <a:rPr lang="en-US" sz="2800" dirty="0">
                <a:latin typeface="Source Sans Pro Regular"/>
                <a:cs typeface="Source Sans Pro Regular"/>
                <a:hlinkClick r:id="rId3"/>
              </a:rPr>
              <a:t>peter@essbiztools.com.au</a:t>
            </a:r>
            <a:endParaRPr lang="en-US" sz="2800" dirty="0">
              <a:latin typeface="Source Sans Pro Regular"/>
              <a:cs typeface="Source Sans Pro Regular"/>
            </a:endParaRPr>
          </a:p>
          <a:p>
            <a:r>
              <a:rPr lang="en-US" sz="2800" dirty="0">
                <a:latin typeface="Source Sans Pro Regular"/>
                <a:cs typeface="Source Sans Pro Regular"/>
                <a:hlinkClick r:id="rId4"/>
              </a:rPr>
              <a:t>www.essbiztools.com.au</a:t>
            </a:r>
            <a:endParaRPr lang="en-US" sz="2800" dirty="0">
              <a:latin typeface="Source Sans Pro Regular"/>
              <a:cs typeface="Source Sans Pro Regular"/>
            </a:endParaRPr>
          </a:p>
          <a:p>
            <a:r>
              <a:rPr lang="en-US" sz="2800" dirty="0">
                <a:latin typeface="Source Sans Pro Regular"/>
                <a:cs typeface="Source Sans Pro Regular"/>
                <a:hlinkClick r:id="rId5"/>
              </a:rPr>
              <a:t>www.essbizgrants.com.au</a:t>
            </a:r>
            <a:endParaRPr lang="en-US" sz="2800" dirty="0">
              <a:latin typeface="Source Sans Pro Regular"/>
              <a:cs typeface="Source Sans Pro Regular"/>
            </a:endParaRPr>
          </a:p>
          <a:p>
            <a:r>
              <a:rPr lang="en-US" sz="2800" dirty="0">
                <a:latin typeface="Source Sans Pro Regular"/>
                <a:cs typeface="Source Sans Pro Regular"/>
                <a:hlinkClick r:id="rId6"/>
              </a:rPr>
              <a:t>www.esssmallbusiness.com.au</a:t>
            </a:r>
            <a:endParaRPr lang="en-US" sz="2800" dirty="0">
              <a:latin typeface="Source Sans Pro Regular"/>
              <a:cs typeface="Source Sans Pro Regular"/>
            </a:endParaRPr>
          </a:p>
          <a:p>
            <a:pPr marL="0" indent="0">
              <a:buNone/>
            </a:pPr>
            <a:endParaRPr lang="en-US" sz="2800" dirty="0">
              <a:latin typeface="Source Sans Pro Regular"/>
              <a:cs typeface="Source Sans Pro Regular"/>
            </a:endParaRPr>
          </a:p>
          <a:p>
            <a:endParaRPr lang="en-US" sz="2800" dirty="0">
              <a:latin typeface="Source Sans Pro Regular"/>
              <a:cs typeface="Source Sans Pro Regular"/>
            </a:endParaRPr>
          </a:p>
        </p:txBody>
      </p:sp>
      <p:pic>
        <p:nvPicPr>
          <p:cNvPr id="10" name="Picture 1">
            <a:extLst>
              <a:ext uri="{FF2B5EF4-FFF2-40B4-BE49-F238E27FC236}">
                <a16:creationId xmlns:a16="http://schemas.microsoft.com/office/drawing/2014/main" id="{855047D1-AC9E-433B-8A06-145BB0D2274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36512" y="256489"/>
            <a:ext cx="9180512"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ESS Small Business </a:t>
            </a:r>
          </a:p>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Contact / Questions</a:t>
            </a:r>
          </a:p>
        </p:txBody>
      </p:sp>
    </p:spTree>
    <p:extLst>
      <p:ext uri="{BB962C8B-B14F-4D97-AF65-F5344CB8AC3E}">
        <p14:creationId xmlns:p14="http://schemas.microsoft.com/office/powerpoint/2010/main" val="558538178"/>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 calcmode="lin" valueType="num">
                                      <p:cBhvr additive="base">
                                        <p:cTn id="11"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 calcmode="lin" valueType="num">
                                      <p:cBhvr additive="base">
                                        <p:cTn id="15"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 calcmode="lin" valueType="num">
                                      <p:cBhvr additive="base">
                                        <p:cTn id="19"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anim calcmode="lin" valueType="num">
                                      <p:cBhvr additive="base">
                                        <p:cTn id="23"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 calcmode="lin" valueType="num">
                                      <p:cBhvr additive="base">
                                        <p:cTn id="2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246291" y="1995687"/>
            <a:ext cx="6638077" cy="2160240"/>
          </a:xfrm>
        </p:spPr>
        <p:txBody>
          <a:bodyPr/>
          <a:lstStyle/>
          <a:p>
            <a:r>
              <a:rPr lang="en-AU" sz="2800" dirty="0"/>
              <a:t>Does this mean that your competitors are not only raising capital but also obtaining new customers through the Crowd Sourced Funding Equity Raising Process?</a:t>
            </a:r>
          </a:p>
          <a:p>
            <a:pPr marL="0" indent="0">
              <a:buNone/>
            </a:pPr>
            <a:endParaRPr lang="en-AU" sz="2800" dirty="0"/>
          </a:p>
        </p:txBody>
      </p:sp>
      <p:sp>
        <p:nvSpPr>
          <p:cNvPr id="11" name="TextBox 10"/>
          <p:cNvSpPr txBox="1"/>
          <p:nvPr/>
        </p:nvSpPr>
        <p:spPr>
          <a:xfrm>
            <a:off x="708149" y="212472"/>
            <a:ext cx="7151637" cy="1077218"/>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Some of Your Competitors May Have An Advantage!</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4</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8063503"/>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971600" y="1203598"/>
            <a:ext cx="7128792" cy="3312368"/>
          </a:xfrm>
        </p:spPr>
        <p:txBody>
          <a:bodyPr/>
          <a:lstStyle/>
          <a:p>
            <a:r>
              <a:rPr lang="en-AU" sz="2800" dirty="0"/>
              <a:t>Some Businesses all over Australia are finding that it is difficult to raise a loan to finance business expansion</a:t>
            </a:r>
          </a:p>
          <a:p>
            <a:pPr lvl="1"/>
            <a:r>
              <a:rPr lang="en-AU" sz="2400" dirty="0"/>
              <a:t>To borrow money for a business expansion you normally need security</a:t>
            </a:r>
          </a:p>
          <a:p>
            <a:pPr lvl="1"/>
            <a:r>
              <a:rPr lang="en-AU" sz="2400" dirty="0"/>
              <a:t>The directors and in some cases shareholders have to sign personal guarantees</a:t>
            </a:r>
          </a:p>
          <a:p>
            <a:pPr marL="0" indent="0">
              <a:buNone/>
            </a:pPr>
            <a:endParaRPr lang="en-AU" sz="2800" dirty="0"/>
          </a:p>
        </p:txBody>
      </p:sp>
      <p:sp>
        <p:nvSpPr>
          <p:cNvPr id="11" name="TextBox 10"/>
          <p:cNvSpPr txBox="1"/>
          <p:nvPr/>
        </p:nvSpPr>
        <p:spPr>
          <a:xfrm>
            <a:off x="708149" y="212472"/>
            <a:ext cx="7750051"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Alternative to Borrowing Money!</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5</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417095"/>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535">
                                            <p:txEl>
                                              <p:pRg st="2" end="2"/>
                                            </p:txEl>
                                          </p:spTgt>
                                        </p:tgtEl>
                                        <p:attrNameLst>
                                          <p:attrName>style.visibility</p:attrName>
                                        </p:attrNameLst>
                                      </p:cBhvr>
                                      <p:to>
                                        <p:strVal val="visible"/>
                                      </p:to>
                                    </p:set>
                                    <p:anim calcmode="lin" valueType="num">
                                      <p:cBhvr additive="base">
                                        <p:cTn id="15" dur="500" fill="hold"/>
                                        <p:tgtEl>
                                          <p:spTgt spid="225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043608" y="1635646"/>
            <a:ext cx="7033592" cy="2232248"/>
          </a:xfrm>
        </p:spPr>
        <p:txBody>
          <a:bodyPr/>
          <a:lstStyle/>
          <a:p>
            <a:pPr lvl="1"/>
            <a:r>
              <a:rPr lang="en-AU" sz="2400" dirty="0"/>
              <a:t>The company has to agree to make monthly repayments of principal and interest</a:t>
            </a:r>
          </a:p>
          <a:p>
            <a:pPr lvl="1"/>
            <a:r>
              <a:rPr lang="en-AU" sz="2400" dirty="0"/>
              <a:t>You do not need any of this if you are raising share capital utilising Crowd Sourced Funding Equity Raising</a:t>
            </a:r>
          </a:p>
          <a:p>
            <a:pPr marL="0" indent="0">
              <a:buNone/>
            </a:pPr>
            <a:endParaRPr lang="en-AU" sz="2800" dirty="0"/>
          </a:p>
        </p:txBody>
      </p:sp>
      <p:sp>
        <p:nvSpPr>
          <p:cNvPr id="11" name="TextBox 10"/>
          <p:cNvSpPr txBox="1"/>
          <p:nvPr/>
        </p:nvSpPr>
        <p:spPr>
          <a:xfrm>
            <a:off x="708149" y="212472"/>
            <a:ext cx="7750051"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Alternative to Borrowing Money!</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6</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0261352"/>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535">
                                            <p:txEl>
                                              <p:pRg st="1" end="1"/>
                                            </p:txEl>
                                          </p:spTgt>
                                        </p:tgtEl>
                                        <p:attrNameLst>
                                          <p:attrName>style.visibility</p:attrName>
                                        </p:attrNameLst>
                                      </p:cBhvr>
                                      <p:to>
                                        <p:strVal val="visible"/>
                                      </p:to>
                                    </p:set>
                                    <p:anim calcmode="lin" valueType="num">
                                      <p:cBhvr additive="base">
                                        <p:cTn id="11"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102276" y="1343229"/>
            <a:ext cx="6854100" cy="2380649"/>
          </a:xfrm>
        </p:spPr>
        <p:txBody>
          <a:bodyPr/>
          <a:lstStyle/>
          <a:p>
            <a:r>
              <a:rPr lang="en-AU" sz="2800" dirty="0"/>
              <a:t>No – Crowdfunding is a legitimate activity conducted via social media to raise money for a charity or for someone who needs money for medical purposes, payment for a funeral etc</a:t>
            </a:r>
          </a:p>
          <a:p>
            <a:endParaRPr lang="en-AU" sz="2800" dirty="0"/>
          </a:p>
        </p:txBody>
      </p:sp>
      <p:sp>
        <p:nvSpPr>
          <p:cNvPr id="11" name="TextBox 10"/>
          <p:cNvSpPr txBox="1"/>
          <p:nvPr/>
        </p:nvSpPr>
        <p:spPr>
          <a:xfrm>
            <a:off x="467544" y="258783"/>
            <a:ext cx="820668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Is This the Same As Crowdfunding?</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7</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485871"/>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246292" y="1199213"/>
            <a:ext cx="6710084" cy="3100729"/>
          </a:xfrm>
        </p:spPr>
        <p:txBody>
          <a:bodyPr/>
          <a:lstStyle/>
          <a:p>
            <a:r>
              <a:rPr lang="en-AU" sz="2800" dirty="0"/>
              <a:t>Some start-up businesses have been able to utilise Crowdfunding to raise money to pay for a product development within their business</a:t>
            </a:r>
          </a:p>
          <a:p>
            <a:r>
              <a:rPr lang="en-AU" sz="2800" dirty="0"/>
              <a:t>There is virtually no legal protection for a person who donates money via Crowdfunding</a:t>
            </a:r>
          </a:p>
          <a:p>
            <a:pPr marL="0" indent="0">
              <a:buNone/>
            </a:pPr>
            <a:endParaRPr lang="en-AU" sz="2800" dirty="0"/>
          </a:p>
        </p:txBody>
      </p:sp>
      <p:sp>
        <p:nvSpPr>
          <p:cNvPr id="11" name="TextBox 10"/>
          <p:cNvSpPr txBox="1"/>
          <p:nvPr/>
        </p:nvSpPr>
        <p:spPr>
          <a:xfrm>
            <a:off x="467544" y="258783"/>
            <a:ext cx="820668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Is This the Same As Crowdfunding?</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8</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1544371"/>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5">
                                            <p:txEl>
                                              <p:pRg st="1" end="1"/>
                                            </p:txEl>
                                          </p:spTgt>
                                        </p:tgtEl>
                                        <p:attrNameLst>
                                          <p:attrName>style.visibility</p:attrName>
                                        </p:attrNameLst>
                                      </p:cBhvr>
                                      <p:to>
                                        <p:strVal val="visible"/>
                                      </p:to>
                                    </p:set>
                                    <p:anim calcmode="lin" valueType="num">
                                      <p:cBhvr additive="base">
                                        <p:cTn id="13" dur="500" fill="hold"/>
                                        <p:tgtEl>
                                          <p:spTgt spid="225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0"/>
          </p:nvPr>
        </p:nvSpPr>
        <p:spPr>
          <a:xfrm>
            <a:off x="4932040" y="4778733"/>
            <a:ext cx="2520280" cy="23455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l" eaLnBrk="1" hangingPunct="1"/>
            <a:r>
              <a:rPr lang="en-AU" altLang="en-US" sz="1000" dirty="0" err="1"/>
              <a:t>CSFER</a:t>
            </a:r>
            <a:r>
              <a:rPr lang="en-AU" altLang="en-US" sz="1000" dirty="0"/>
              <a:t> from a Business Viewpoint</a:t>
            </a:r>
          </a:p>
        </p:txBody>
      </p:sp>
      <p:sp>
        <p:nvSpPr>
          <p:cNvPr id="22535" name="Content Placeholder 8"/>
          <p:cNvSpPr>
            <a:spLocks noGrp="1"/>
          </p:cNvSpPr>
          <p:nvPr>
            <p:ph idx="1"/>
          </p:nvPr>
        </p:nvSpPr>
        <p:spPr>
          <a:xfrm>
            <a:off x="1318300" y="1199213"/>
            <a:ext cx="6422052" cy="3100729"/>
          </a:xfrm>
        </p:spPr>
        <p:txBody>
          <a:bodyPr/>
          <a:lstStyle/>
          <a:p>
            <a:r>
              <a:rPr lang="en-AU" sz="2800" dirty="0"/>
              <a:t>“Crowd Sourced Funding Equity Raising”  is covered by the Australian Government’s </a:t>
            </a:r>
            <a:r>
              <a:rPr lang="en-AU" sz="2800" i="1" dirty="0"/>
              <a:t>Corporations Act </a:t>
            </a:r>
            <a:r>
              <a:rPr lang="en-AU" sz="2800" dirty="0"/>
              <a:t>and is strictly controlled via Crowd Sourced Funding Intermediaries appointed by Australian Securities and Investment Commission</a:t>
            </a:r>
          </a:p>
          <a:p>
            <a:pPr marL="0" indent="0">
              <a:buNone/>
            </a:pPr>
            <a:endParaRPr lang="en-AU" sz="2800" dirty="0"/>
          </a:p>
        </p:txBody>
      </p:sp>
      <p:sp>
        <p:nvSpPr>
          <p:cNvPr id="11" name="TextBox 10"/>
          <p:cNvSpPr txBox="1"/>
          <p:nvPr/>
        </p:nvSpPr>
        <p:spPr>
          <a:xfrm>
            <a:off x="467544" y="258783"/>
            <a:ext cx="8206680" cy="584775"/>
          </a:xfrm>
          <a:prstGeom prst="rect">
            <a:avLst/>
          </a:prstGeom>
          <a:noFill/>
        </p:spPr>
        <p:txBody>
          <a:bodyPr wrap="square" rtlCol="0">
            <a:spAutoFit/>
          </a:bodyPr>
          <a:lstStyle/>
          <a:p>
            <a:pPr algn="ctr"/>
            <a:r>
              <a:rPr lang="en-AU" sz="3200" b="1" dirty="0">
                <a:ln>
                  <a:solidFill>
                    <a:srgbClr val="FF0000"/>
                  </a:solidFill>
                </a:ln>
                <a:solidFill>
                  <a:schemeClr val="bg1"/>
                </a:solidFill>
                <a:effectLst>
                  <a:outerShdw blurRad="38100" dist="38100" dir="2700000" algn="tl">
                    <a:srgbClr val="000000">
                      <a:alpha val="43137"/>
                    </a:srgbClr>
                  </a:outerShdw>
                </a:effectLst>
                <a:latin typeface="Arial Black" panose="020B0A04020102020204" pitchFamily="34" charset="0"/>
              </a:rPr>
              <a:t>Is This the Same As Crowdfunding?</a:t>
            </a:r>
          </a:p>
        </p:txBody>
      </p:sp>
      <p:sp>
        <p:nvSpPr>
          <p:cNvPr id="2" name="Slide Number Placeholder 1">
            <a:extLst>
              <a:ext uri="{FF2B5EF4-FFF2-40B4-BE49-F238E27FC236}">
                <a16:creationId xmlns:a16="http://schemas.microsoft.com/office/drawing/2014/main" id="{855FCA78-419A-48CB-B6F3-72981A0BC6E1}"/>
              </a:ext>
            </a:extLst>
          </p:cNvPr>
          <p:cNvSpPr>
            <a:spLocks noGrp="1"/>
          </p:cNvSpPr>
          <p:nvPr>
            <p:ph type="sldNum" sz="quarter" idx="11"/>
          </p:nvPr>
        </p:nvSpPr>
        <p:spPr/>
        <p:txBody>
          <a:bodyPr/>
          <a:lstStyle/>
          <a:p>
            <a:pPr>
              <a:defRPr/>
            </a:pPr>
            <a:fld id="{251BBDD9-D469-4F8F-BF8C-92DD0D738F4E}" type="slidenum">
              <a:rPr lang="en-AU" smtClean="0"/>
              <a:pPr>
                <a:defRPr/>
              </a:pPr>
              <a:t>9</a:t>
            </a:fld>
            <a:endParaRPr lang="en-AU" dirty="0"/>
          </a:p>
        </p:txBody>
      </p:sp>
      <p:pic>
        <p:nvPicPr>
          <p:cNvPr id="2050" name="Picture 1">
            <a:extLst>
              <a:ext uri="{FF2B5EF4-FFF2-40B4-BE49-F238E27FC236}">
                <a16:creationId xmlns:a16="http://schemas.microsoft.com/office/drawing/2014/main" id="{00E467D9-AD60-450B-A949-06167C8401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53458"/>
            <a:ext cx="1078476" cy="25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09444"/>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5">
                                            <p:txEl>
                                              <p:pRg st="0" end="0"/>
                                            </p:txEl>
                                          </p:spTgt>
                                        </p:tgtEl>
                                        <p:attrNameLst>
                                          <p:attrName>style.visibility</p:attrName>
                                        </p:attrNameLst>
                                      </p:cBhvr>
                                      <p:to>
                                        <p:strVal val="visible"/>
                                      </p:to>
                                    </p:set>
                                    <p:anim calcmode="lin" valueType="num">
                                      <p:cBhvr additive="base">
                                        <p:cTn id="7" dur="500" fill="hold"/>
                                        <p:tgtEl>
                                          <p:spTgt spid="225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uiExpand="1" build="p"/>
    </p:bldLst>
  </p:timing>
</p:sld>
</file>

<file path=ppt/theme/theme1.xml><?xml version="1.0" encoding="utf-8"?>
<a:theme xmlns:a="http://schemas.openxmlformats.org/drawingml/2006/main" name="ESS BIZTOOLS_TEMPLAT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62699"/>
      </a:hlink>
      <a:folHlink>
        <a:srgbClr val="8484E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BIZTOOLS_TEMPLATE</Template>
  <TotalTime>1855</TotalTime>
  <Words>1503</Words>
  <Application>Microsoft Office PowerPoint</Application>
  <PresentationFormat>On-screen Show (16:9)</PresentationFormat>
  <Paragraphs>248</Paragraphs>
  <Slides>34</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Arial Black</vt:lpstr>
      <vt:lpstr>Source Sans Pro Regular</vt:lpstr>
      <vt:lpstr>ESS BIZTOOLS_TEMPLATE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TBD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TBD</dc:creator>
  <dc:description>Team Training for Business Advisory Services</dc:description>
  <cp:lastModifiedBy>Peter Towers</cp:lastModifiedBy>
  <cp:revision>330</cp:revision>
  <cp:lastPrinted>2019-08-19T05:43:29Z</cp:lastPrinted>
  <dcterms:created xsi:type="dcterms:W3CDTF">2013-02-27T00:15:02Z</dcterms:created>
  <dcterms:modified xsi:type="dcterms:W3CDTF">2019-08-19T05:43:35Z</dcterms:modified>
</cp:coreProperties>
</file>